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0.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2.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3.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4.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5.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6.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4.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02" r:id="rId5"/>
    <p:sldMasterId id="2147484403" r:id="rId6"/>
    <p:sldMasterId id="2147484455" r:id="rId7"/>
    <p:sldMasterId id="2147484464" r:id="rId8"/>
    <p:sldMasterId id="2147484494" r:id="rId9"/>
    <p:sldMasterId id="2147484496" r:id="rId10"/>
    <p:sldMasterId id="2147484525" r:id="rId11"/>
    <p:sldMasterId id="2147484533" r:id="rId12"/>
    <p:sldMasterId id="2147484539" r:id="rId13"/>
    <p:sldMasterId id="2147484569" r:id="rId14"/>
    <p:sldMasterId id="2147484577" r:id="rId15"/>
    <p:sldMasterId id="2147484590" r:id="rId16"/>
    <p:sldMasterId id="2147484614" r:id="rId17"/>
    <p:sldMasterId id="2147484642" r:id="rId18"/>
    <p:sldMasterId id="2147484657" r:id="rId19"/>
    <p:sldMasterId id="2147484682" r:id="rId20"/>
    <p:sldMasterId id="2147484697" r:id="rId21"/>
  </p:sldMasterIdLst>
  <p:notesMasterIdLst>
    <p:notesMasterId r:id="rId58"/>
  </p:notesMasterIdLst>
  <p:handoutMasterIdLst>
    <p:handoutMasterId r:id="rId59"/>
  </p:handoutMasterIdLst>
  <p:sldIdLst>
    <p:sldId id="257" r:id="rId22"/>
    <p:sldId id="1644" r:id="rId23"/>
    <p:sldId id="1612" r:id="rId24"/>
    <p:sldId id="258" r:id="rId25"/>
    <p:sldId id="1645" r:id="rId26"/>
    <p:sldId id="2698" r:id="rId27"/>
    <p:sldId id="1672" r:id="rId28"/>
    <p:sldId id="1687" r:id="rId29"/>
    <p:sldId id="2694" r:id="rId30"/>
    <p:sldId id="1633" r:id="rId31"/>
    <p:sldId id="1752" r:id="rId32"/>
    <p:sldId id="2695" r:id="rId33"/>
    <p:sldId id="1647" r:id="rId34"/>
    <p:sldId id="1223" r:id="rId35"/>
    <p:sldId id="1634" r:id="rId36"/>
    <p:sldId id="1640" r:id="rId37"/>
    <p:sldId id="1210" r:id="rId38"/>
    <p:sldId id="1225" r:id="rId39"/>
    <p:sldId id="1237" r:id="rId40"/>
    <p:sldId id="2696" r:id="rId41"/>
    <p:sldId id="2697" r:id="rId42"/>
    <p:sldId id="2708" r:id="rId43"/>
    <p:sldId id="2709" r:id="rId44"/>
    <p:sldId id="1151" r:id="rId45"/>
    <p:sldId id="1615" r:id="rId46"/>
    <p:sldId id="1616" r:id="rId47"/>
    <p:sldId id="1617" r:id="rId48"/>
    <p:sldId id="1688" r:id="rId49"/>
    <p:sldId id="1661" r:id="rId50"/>
    <p:sldId id="1642" r:id="rId51"/>
    <p:sldId id="1639" r:id="rId52"/>
    <p:sldId id="1654" r:id="rId53"/>
    <p:sldId id="1660" r:id="rId54"/>
    <p:sldId id="1664" r:id="rId55"/>
    <p:sldId id="1676" r:id="rId56"/>
    <p:sldId id="1608"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id="{7AB1B9B2-9484-413E-BFC3-51F43DBAE25B}">
          <p14:sldIdLst>
            <p14:sldId id="257"/>
            <p14:sldId id="1644"/>
            <p14:sldId id="1612"/>
          </p14:sldIdLst>
        </p14:section>
        <p14:section name="Logistics" id="{7DFE81FD-54C3-4597-871C-C05AA86A03DD}">
          <p14:sldIdLst>
            <p14:sldId id="258"/>
            <p14:sldId id="1645"/>
          </p14:sldIdLst>
        </p14:section>
        <p14:section name="Intro" id="{9C8DC9DF-3004-48EE-BCB7-FB507BE952F3}">
          <p14:sldIdLst>
            <p14:sldId id="2698"/>
            <p14:sldId id="1672"/>
            <p14:sldId id="1687"/>
            <p14:sldId id="2694"/>
            <p14:sldId id="1633"/>
            <p14:sldId id="1752"/>
            <p14:sldId id="2695"/>
            <p14:sldId id="1647"/>
            <p14:sldId id="1223"/>
            <p14:sldId id="1634"/>
            <p14:sldId id="1640"/>
            <p14:sldId id="1210"/>
            <p14:sldId id="1225"/>
            <p14:sldId id="1237"/>
            <p14:sldId id="2696"/>
            <p14:sldId id="2697"/>
            <p14:sldId id="2708"/>
            <p14:sldId id="2709"/>
            <p14:sldId id="1151"/>
            <p14:sldId id="1615"/>
            <p14:sldId id="1616"/>
            <p14:sldId id="1617"/>
            <p14:sldId id="1688"/>
            <p14:sldId id="1661"/>
            <p14:sldId id="1642"/>
            <p14:sldId id="1639"/>
            <p14:sldId id="1654"/>
            <p14:sldId id="1660"/>
            <p14:sldId id="1664"/>
          </p14:sldIdLst>
        </p14:section>
        <p14:section name="Conclusion" id="{85A22F6D-F17A-4A81-8CDE-4B5A09E5C908}">
          <p14:sldIdLst>
            <p14:sldId id="1676"/>
            <p14:sldId id="1608"/>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D2D2D2"/>
    <a:srgbClr val="89CBFF"/>
    <a:srgbClr val="0072C6"/>
    <a:srgbClr val="F2F2F2"/>
    <a:srgbClr val="00BCF2"/>
    <a:srgbClr val="002050"/>
    <a:srgbClr val="00317B"/>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5" autoAdjust="0"/>
    <p:restoredTop sz="61056" autoAdjust="0"/>
  </p:normalViewPr>
  <p:slideViewPr>
    <p:cSldViewPr>
      <p:cViewPr varScale="1">
        <p:scale>
          <a:sx n="111" d="100"/>
          <a:sy n="111" d="100"/>
        </p:scale>
        <p:origin x="126" y="66"/>
      </p:cViewPr>
      <p:guideLst>
        <p:guide orient="horz" pos="2203"/>
        <p:guide pos="3917"/>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0" d="100"/>
        <a:sy n="60" d="100"/>
      </p:scale>
      <p:origin x="0" y="-5632"/>
    </p:cViewPr>
  </p:sorterViewPr>
  <p:notesViewPr>
    <p:cSldViewPr showGuides="1">
      <p:cViewPr varScale="1">
        <p:scale>
          <a:sx n="56" d="100"/>
          <a:sy n="56" d="100"/>
        </p:scale>
        <p:origin x="2588"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7.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Master" Target="slideMasters/slideMaster16.xml"/><Relationship Id="rId29" Type="http://schemas.openxmlformats.org/officeDocument/2006/relationships/slide" Target="slides/slide8.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61" Type="http://schemas.openxmlformats.org/officeDocument/2006/relationships/presProps" Target="presProps.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c:spPr>
          <c:dPt>
            <c:idx val="0"/>
            <c:bubble3D val="0"/>
            <c:spPr>
              <a:solidFill>
                <a:schemeClr val="accent1"/>
              </a:solidFill>
              <a:ln w="19050">
                <a:noFill/>
              </a:ln>
              <a:effectLst/>
            </c:spPr>
            <c:extLst>
              <c:ext xmlns:c16="http://schemas.microsoft.com/office/drawing/2014/chart" uri="{C3380CC4-5D6E-409C-BE32-E72D297353CC}">
                <c16:uniqueId val="{00000001-58C8-42A6-A8EA-0898F0B82872}"/>
              </c:ext>
            </c:extLst>
          </c:dPt>
          <c:dPt>
            <c:idx val="1"/>
            <c:bubble3D val="0"/>
            <c:spPr>
              <a:noFill/>
              <a:ln w="19050">
                <a:noFill/>
              </a:ln>
              <a:effectLst/>
            </c:spPr>
            <c:extLst>
              <c:ext xmlns:c16="http://schemas.microsoft.com/office/drawing/2014/chart" uri="{C3380CC4-5D6E-409C-BE32-E72D297353CC}">
                <c16:uniqueId val="{00000003-58C8-42A6-A8EA-0898F0B82872}"/>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58C8-42A6-A8EA-0898F0B82872}"/>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11/27/2018 3:26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11/27/2018 3:22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s.microsoft.com/iot/2016/04/29/intelligent-manufacturing-takes-plant-operations-to-the-next-level-of-io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blogs.microsoft.com/iot/2016/12/07/azure-iot-hub-awarded-9-industry-certifications-for-public-cloud-computing" TargetMode="External"/><Relationship Id="rId4" Type="http://schemas.openxmlformats.org/officeDocument/2006/relationships/hyperlink" Target="http://blogs.microsoft.com/iot/2016/07/15/to-get-smart-cities-must-get-connected-and-have-an-iot-pla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Windows IoT Core,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a:p>
            <a:r>
              <a:rPr lang="en-US"/>
              <a:t>Pick one of these 2 slides</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2</a:t>
            </a:fld>
            <a:endParaRPr lang="en-US"/>
          </a:p>
        </p:txBody>
      </p:sp>
    </p:spTree>
    <p:extLst>
      <p:ext uri="{BB962C8B-B14F-4D97-AF65-F5344CB8AC3E}">
        <p14:creationId xmlns:p14="http://schemas.microsoft.com/office/powerpoint/2010/main" val="362346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From: https://enterprise.microsoft.com/en-us/digital-transformation/ </a:t>
            </a:r>
          </a:p>
          <a:p>
            <a:endParaRPr lang="en-US" b="1" dirty="0">
              <a:effectLst/>
            </a:endParaRPr>
          </a:p>
          <a:p>
            <a:r>
              <a:rPr lang="en-US" b="1" dirty="0">
                <a:effectLst/>
              </a:rPr>
              <a:t>Become a Digital Business </a:t>
            </a:r>
          </a:p>
          <a:p>
            <a:r>
              <a:rPr lang="en-US" dirty="0">
                <a:effectLst/>
              </a:rPr>
              <a:t>“Every company is a software company. You have to start thinking and operating like a digital company. It’s no longer just about procuring one solution and deploying one. It’s not about one simple software solution. It’s really you yourself thinking of your own future as a digital company.”</a:t>
            </a:r>
          </a:p>
          <a:p>
            <a:r>
              <a:rPr lang="en-US" dirty="0">
                <a:effectLst/>
              </a:rPr>
              <a:t>– Satya Nadella CEO, Microsoft</a:t>
            </a:r>
          </a:p>
          <a:p>
            <a:endParaRPr lang="en-US" dirty="0"/>
          </a:p>
          <a:p>
            <a:r>
              <a:rPr lang="en-US" b="1" dirty="0">
                <a:effectLst/>
              </a:rPr>
              <a:t>What is digital transformation?</a:t>
            </a:r>
          </a:p>
          <a:p>
            <a:r>
              <a:rPr lang="en-US" dirty="0">
                <a:effectLst/>
              </a:rPr>
              <a:t>Digital transformation is about reimagining how you bring together people, data, and processes to create value for your customers and maintain a competitive advantage in a digital-first world.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970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335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05">
              <a:lnSpc>
                <a:spcPct val="90000"/>
              </a:lnSpc>
              <a:spcAft>
                <a:spcPts val="600"/>
              </a:spcAft>
              <a:defRPr/>
            </a:pPr>
            <a:r>
              <a:rPr lang="en-US" sz="1400" kern="0" dirty="0">
                <a:latin typeface="Segoe UI Light"/>
              </a:rPr>
              <a:t>Azure Time Series Insights is a fully managed analytics, storage, and visualization service that makes it incredibly simple to explore and analyze billions of events simultaneously.</a:t>
            </a:r>
          </a:p>
          <a:p>
            <a:pPr defTabSz="932205">
              <a:lnSpc>
                <a:spcPct val="90000"/>
              </a:lnSpc>
              <a:spcAft>
                <a:spcPts val="600"/>
              </a:spcAft>
              <a:defRPr/>
            </a:pPr>
            <a:endParaRPr lang="en-US" sz="1400" i="1" kern="0" dirty="0">
              <a:latin typeface="Segoe UI Light"/>
            </a:endParaRPr>
          </a:p>
          <a:p>
            <a:pPr marL="342834" indent="-342834">
              <a:lnSpc>
                <a:spcPct val="100000"/>
              </a:lnSpc>
              <a:spcBef>
                <a:spcPts val="0"/>
              </a:spcBef>
              <a:buClrTx/>
              <a:buSzTx/>
              <a:buFont typeface="Arial" panose="020B0604020202020204" pitchFamily="34" charset="0"/>
              <a:buChar char="•"/>
              <a:defRPr/>
            </a:pPr>
            <a:r>
              <a:rPr lang="en-US" sz="1400" spc="-102" dirty="0">
                <a:ln w="3175">
                  <a:noFill/>
                </a:ln>
                <a:latin typeface="Segoe UI Light"/>
                <a:cs typeface="Segoe UI" pitchFamily="34" charset="0"/>
              </a:rPr>
              <a:t>Time series data represents how an asset or process changes over time</a:t>
            </a:r>
          </a:p>
          <a:p>
            <a:pPr marL="342834" indent="-342834">
              <a:lnSpc>
                <a:spcPct val="100000"/>
              </a:lnSpc>
              <a:spcBef>
                <a:spcPts val="0"/>
              </a:spcBef>
              <a:buClrTx/>
              <a:buSzTx/>
              <a:buFont typeface="Arial" panose="020B0604020202020204" pitchFamily="34" charset="0"/>
              <a:buChar char="•"/>
              <a:defRPr/>
            </a:pPr>
            <a:endParaRPr lang="en-US" sz="1400" spc="-102" dirty="0">
              <a:ln w="3175">
                <a:noFill/>
              </a:ln>
              <a:latin typeface="Segoe UI Light"/>
              <a:cs typeface="Segoe UI" pitchFamily="34" charset="0"/>
            </a:endParaRPr>
          </a:p>
          <a:p>
            <a:pPr marL="342834" indent="-342834">
              <a:lnSpc>
                <a:spcPct val="100000"/>
              </a:lnSpc>
              <a:spcBef>
                <a:spcPts val="0"/>
              </a:spcBef>
              <a:buClrTx/>
              <a:buSzTx/>
              <a:buFont typeface="Arial" panose="020B0604020202020204" pitchFamily="34" charset="0"/>
              <a:buChar char="•"/>
              <a:defRPr/>
            </a:pPr>
            <a:r>
              <a:rPr lang="en-US" sz="1400" spc="-102" dirty="0">
                <a:ln w="3175">
                  <a:noFill/>
                </a:ln>
                <a:latin typeface="Segoe UI Light"/>
                <a:cs typeface="Segoe UI" pitchFamily="34" charset="0"/>
              </a:rPr>
              <a:t>Time series data has a timestamp and time most meaningful as an axis</a:t>
            </a:r>
          </a:p>
          <a:p>
            <a:pPr marL="342834" indent="-342834">
              <a:lnSpc>
                <a:spcPct val="100000"/>
              </a:lnSpc>
              <a:spcBef>
                <a:spcPts val="0"/>
              </a:spcBef>
              <a:buClrTx/>
              <a:buSzTx/>
              <a:buFont typeface="Arial" panose="020B0604020202020204" pitchFamily="34" charset="0"/>
              <a:buChar char="•"/>
              <a:defRPr/>
            </a:pPr>
            <a:endParaRPr lang="en-US" sz="1400" spc="-102" dirty="0">
              <a:ln w="3175">
                <a:noFill/>
              </a:ln>
              <a:latin typeface="Segoe UI Light"/>
              <a:cs typeface="Segoe UI" pitchFamily="34" charset="0"/>
            </a:endParaRPr>
          </a:p>
          <a:p>
            <a:pPr marL="342834" indent="-342834">
              <a:lnSpc>
                <a:spcPct val="100000"/>
              </a:lnSpc>
              <a:spcBef>
                <a:spcPts val="0"/>
              </a:spcBef>
              <a:buClrTx/>
              <a:buSzTx/>
              <a:buFont typeface="Arial" panose="020B0604020202020204" pitchFamily="34" charset="0"/>
              <a:buChar char="•"/>
              <a:defRPr/>
            </a:pPr>
            <a:r>
              <a:rPr lang="en-US" sz="1400" spc="-102" dirty="0">
                <a:ln w="3175">
                  <a:noFill/>
                </a:ln>
                <a:latin typeface="Segoe UI Light"/>
                <a:cs typeface="Segoe UI" pitchFamily="34" charset="0"/>
              </a:rPr>
              <a:t>Storing, indexing, querying, analyzing, and visualizing is challenging</a:t>
            </a:r>
          </a:p>
          <a:p>
            <a:pPr>
              <a:lnSpc>
                <a:spcPct val="100000"/>
              </a:lnSpc>
              <a:spcBef>
                <a:spcPts val="0"/>
              </a:spcBef>
              <a:buClrTx/>
              <a:buSzTx/>
              <a:defRPr/>
            </a:pPr>
            <a:endParaRPr lang="en-US" sz="1400" spc="-102" dirty="0">
              <a:ln w="3175">
                <a:noFill/>
              </a:ln>
              <a:latin typeface="Segoe UI Light"/>
              <a:cs typeface="Segoe UI" pitchFamily="34" charset="0"/>
            </a:endParaRPr>
          </a:p>
          <a:p>
            <a:pPr marL="342834" indent="-342834">
              <a:lnSpc>
                <a:spcPct val="100000"/>
              </a:lnSpc>
              <a:spcBef>
                <a:spcPts val="0"/>
              </a:spcBef>
              <a:buClrTx/>
              <a:buSzTx/>
              <a:buFont typeface="Arial" panose="020B0604020202020204" pitchFamily="34" charset="0"/>
              <a:buChar char="•"/>
              <a:defRPr/>
            </a:pPr>
            <a:r>
              <a:rPr lang="en-US" sz="1400" spc="-102" dirty="0" err="1">
                <a:ln w="3175">
                  <a:noFill/>
                </a:ln>
                <a:latin typeface="Segoe UI Light"/>
                <a:cs typeface="Segoe UI" pitchFamily="34" charset="0"/>
              </a:rPr>
              <a:t>IIoT</a:t>
            </a:r>
            <a:r>
              <a:rPr lang="en-US" sz="1400" spc="-102" dirty="0">
                <a:ln w="3175">
                  <a:noFill/>
                </a:ln>
                <a:latin typeface="Segoe UI Light"/>
                <a:cs typeface="Segoe UI" pitchFamily="34" charset="0"/>
              </a:rPr>
              <a:t> exponentially generating more time series data</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1093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we’re going to focus on how Windows 10 IoT can help your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9742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and deploy your solutions faster</a:t>
            </a:r>
          </a:p>
          <a:p>
            <a:endParaRPr lang="en-US" dirty="0"/>
          </a:p>
          <a:p>
            <a:r>
              <a:rPr lang="en-US" dirty="0"/>
              <a:t>Secure your solution from the device to the cloud</a:t>
            </a:r>
          </a:p>
          <a:p>
            <a:endParaRPr lang="en-US" dirty="0"/>
          </a:p>
          <a:p>
            <a:r>
              <a:rPr lang="en-US" dirty="0"/>
              <a:t>Put real smarts in your edge devices </a:t>
            </a:r>
          </a:p>
          <a:p>
            <a:pPr marL="0" indent="0">
              <a:buFontTx/>
              <a:buNone/>
            </a:pPr>
            <a:endParaRPr lang="en-US" dirty="0"/>
          </a:p>
          <a:p>
            <a:pPr marL="0" indent="0">
              <a:buFontTx/>
              <a:buNone/>
            </a:pPr>
            <a:r>
              <a:rPr lang="en-US" dirty="0"/>
              <a:t>Windows IoT &amp; Azure IoT – Better Together</a:t>
            </a:r>
          </a:p>
          <a:p>
            <a:pPr marL="171450" indent="-171450">
              <a:buFontTx/>
              <a:buChar char="-"/>
            </a:pPr>
            <a:r>
              <a:rPr lang="en-US" dirty="0"/>
              <a:t>Microsoft IoT combines Windows IoT and Azure IoT for complete edge to cloud solutions</a:t>
            </a:r>
          </a:p>
          <a:p>
            <a:pPr marL="171450" indent="-171450">
              <a:buFontTx/>
              <a:buChar char="-"/>
            </a:pPr>
            <a:r>
              <a:rPr lang="en-US" dirty="0"/>
              <a:t>You don’t have to find, integrate and secure components from multiple vendors which increases support complexity.  </a:t>
            </a:r>
          </a:p>
          <a:p>
            <a:pPr marL="171450" indent="-171450">
              <a:buFontTx/>
              <a:buChar char="-"/>
            </a:pPr>
            <a:r>
              <a:rPr lang="en-US" dirty="0"/>
              <a:t>Microsoft is a single point of support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635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321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9015862-6663-4E96-82D9-691832C5BE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61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Microsoft has been talking about trust in the cloud for a while and will continue to do so. </a:t>
            </a:r>
          </a:p>
          <a:p>
            <a:pPr marL="171450" indent="-171450">
              <a:buFont typeface="Arial" panose="020B0604020202020204" pitchFamily="34" charset="0"/>
              <a:buChar char="•"/>
            </a:pPr>
            <a:r>
              <a:rPr lang="en-US" dirty="0"/>
              <a:t>This is only a sampling of our compliance certifications, but we run the gamut. </a:t>
            </a:r>
          </a:p>
          <a:p>
            <a:pPr marL="171450" indent="-171450">
              <a:buFont typeface="Arial" panose="020B0604020202020204" pitchFamily="34" charset="0"/>
              <a:buChar char="•"/>
            </a:pPr>
            <a:r>
              <a:rPr lang="en-US" dirty="0"/>
              <a:t>Azure’s strengths are around security, privacy, and transparency around how we run the cloud.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588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and deploy your solutions faster</a:t>
            </a:r>
          </a:p>
          <a:p>
            <a:endParaRPr lang="en-US" dirty="0"/>
          </a:p>
          <a:p>
            <a:r>
              <a:rPr lang="en-US" dirty="0"/>
              <a:t>Secure your solution from the device to the cloud</a:t>
            </a:r>
          </a:p>
          <a:p>
            <a:endParaRPr lang="en-US" dirty="0"/>
          </a:p>
          <a:p>
            <a:r>
              <a:rPr lang="en-US" dirty="0"/>
              <a:t>Put real smarts in your edge devices </a:t>
            </a:r>
          </a:p>
          <a:p>
            <a:pPr marL="0" indent="0">
              <a:buFontTx/>
              <a:buNone/>
            </a:pPr>
            <a:endParaRPr lang="en-US" dirty="0"/>
          </a:p>
          <a:p>
            <a:pPr marL="0" indent="0">
              <a:buFontTx/>
              <a:buNone/>
            </a:pPr>
            <a:r>
              <a:rPr lang="en-US" dirty="0"/>
              <a:t>Windows IoT &amp; Azure IoT – Better Together</a:t>
            </a:r>
          </a:p>
          <a:p>
            <a:pPr marL="171450" indent="-171450">
              <a:buFontTx/>
              <a:buChar char="-"/>
            </a:pPr>
            <a:r>
              <a:rPr lang="en-US" dirty="0"/>
              <a:t>Microsoft IoT combines Windows IoT and Azure IoT for complete edge to cloud solutions</a:t>
            </a:r>
          </a:p>
          <a:p>
            <a:pPr marL="171450" indent="-171450">
              <a:buFontTx/>
              <a:buChar char="-"/>
            </a:pPr>
            <a:r>
              <a:rPr lang="en-US" dirty="0"/>
              <a:t>You don’t have to find, integrate and secure components from multiple vendors which increases support complexity.  </a:t>
            </a:r>
          </a:p>
          <a:p>
            <a:pPr marL="171450" indent="-171450">
              <a:buFontTx/>
              <a:buChar char="-"/>
            </a:pPr>
            <a:r>
              <a:rPr lang="en-US" dirty="0"/>
              <a:t>Microsoft is a single point of support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0741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927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Windows IoT Core,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a:p>
            <a:endParaRPr lang="en-US" dirty="0"/>
          </a:p>
          <a:p>
            <a:r>
              <a:rPr lang="en-US" dirty="0"/>
              <a:t>Pick one of these 2 slides</a:t>
            </a:r>
          </a:p>
        </p:txBody>
      </p:sp>
      <p:sp>
        <p:nvSpPr>
          <p:cNvPr id="4" name="Slide Number Placeholder 3"/>
          <p:cNvSpPr>
            <a:spLocks noGrp="1"/>
          </p:cNvSpPr>
          <p:nvPr>
            <p:ph type="sldNum" sz="quarter" idx="10"/>
          </p:nvPr>
        </p:nvSpPr>
        <p:spPr/>
        <p:txBody>
          <a:bodyPr/>
          <a:lstStyle/>
          <a:p>
            <a:fld id="{96CD5F8F-46C9-46A5-9E1B-00B0A72B40BF}" type="slidenum">
              <a:rPr lang="en-US" smtClean="0"/>
              <a:t>3</a:t>
            </a:fld>
            <a:endParaRPr lang="en-US"/>
          </a:p>
        </p:txBody>
      </p:sp>
    </p:spTree>
    <p:extLst>
      <p:ext uri="{BB962C8B-B14F-4D97-AF65-F5344CB8AC3E}">
        <p14:creationId xmlns:p14="http://schemas.microsoft.com/office/powerpoint/2010/main" val="2076089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568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5826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682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that IoT represents a huge opportunity for Microsoft in the Cloud.</a:t>
            </a:r>
          </a:p>
          <a:p>
            <a:endParaRPr lang="en-US"/>
          </a:p>
          <a:p>
            <a:r>
              <a:rPr lang="en-US"/>
              <a:t>Azure + WINDOWS CLOUD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15" marR="0" lvl="0" indent="0" algn="l" defTabSz="93139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0320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 cloud doesn’t run in a vacuum; it runs connected to devices.</a:t>
            </a:r>
          </a:p>
          <a:p>
            <a:endParaRPr lang="en-US"/>
          </a:p>
          <a:p>
            <a:r>
              <a:rPr lang="en-US"/>
              <a:t>Microsoft is one of the only major players that offers both a cloud platform AND a device platform – customers love this.  We provide integration, testing and support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15" marR="0" lvl="0" indent="0" algn="l" defTabSz="93139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5261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enables us to unlock this model of an intelligent cloud with an intelligent edge.</a:t>
            </a:r>
          </a:p>
          <a:p>
            <a:endParaRPr lang="en-US" dirty="0"/>
          </a:p>
          <a:p>
            <a:r>
              <a:rPr lang="en-US" dirty="0"/>
              <a:t>The model is motivated by data gravity and putting computing power where it makes the most sense, either locally or in the cloud.</a:t>
            </a:r>
          </a:p>
          <a:p>
            <a:endParaRPr lang="en-US" dirty="0"/>
          </a:p>
          <a:p>
            <a:r>
              <a:rPr lang="en-US" dirty="0"/>
              <a:t>And applies where there may be latency or bandwidth concerns – think of an oil rig where you can’t send all of the data to the cloud, or a robot that needs to navigate a factory floor and can’t wait on cloud latency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15" marR="0" lvl="0" indent="0" algn="l" defTabSz="93139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76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that security is also integrated across the Microsoft solution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425AC4-1A55-4759-824E-616F9E62771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3422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can be unhidden if desired, integrated Security is a major differentiator for Microsoft IoT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780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enough about us, let’s pivot to your needs on your IoT journey</a:t>
            </a:r>
          </a:p>
          <a:p>
            <a:r>
              <a:rPr lang="en-US" dirty="0"/>
              <a:t>From our experience, most IoT projects follow these stages</a:t>
            </a:r>
          </a:p>
          <a:p>
            <a:endParaRPr lang="en-US" dirty="0"/>
          </a:p>
          <a:p>
            <a:pPr marL="171450" indent="-171450">
              <a:buFont typeface="Arial" panose="020B0604020202020204" pitchFamily="34" charset="0"/>
              <a:buChar char="•"/>
            </a:pPr>
            <a:r>
              <a:rPr lang="en-US" dirty="0"/>
              <a:t>Build </a:t>
            </a:r>
          </a:p>
          <a:p>
            <a:pPr marL="388712" lvl="1" indent="-171450">
              <a:buFont typeface="Arial" panose="020B0604020202020204" pitchFamily="34" charset="0"/>
              <a:buChar char="•"/>
            </a:pPr>
            <a:r>
              <a:rPr lang="en-US" dirty="0"/>
              <a:t>Architect, create &amp; test your solution for efficiency, utility and, of course, security</a:t>
            </a:r>
          </a:p>
          <a:p>
            <a:pPr marL="171450" indent="-171450">
              <a:buFont typeface="Arial" panose="020B0604020202020204" pitchFamily="34" charset="0"/>
              <a:buChar char="•"/>
            </a:pPr>
            <a:r>
              <a:rPr lang="en-US" dirty="0"/>
              <a:t>Connect </a:t>
            </a:r>
          </a:p>
          <a:p>
            <a:pPr marL="388712" lvl="1" indent="-171450">
              <a:buFont typeface="Arial" panose="020B0604020202020204" pitchFamily="34" charset="0"/>
              <a:buChar char="•"/>
            </a:pPr>
            <a:r>
              <a:rPr lang="en-US" dirty="0"/>
              <a:t>The solution needs to be connected on the edge to equipment, sensors, controls, etc.</a:t>
            </a:r>
          </a:p>
          <a:p>
            <a:pPr marL="388712" lvl="1" indent="-171450">
              <a:buFont typeface="Arial" panose="020B0604020202020204" pitchFamily="34" charset="0"/>
              <a:buChar char="•"/>
            </a:pPr>
            <a:r>
              <a:rPr lang="en-US" dirty="0"/>
              <a:t>On the other side, it needs secure robust connectivity to the cloud assets </a:t>
            </a:r>
          </a:p>
          <a:p>
            <a:pPr marL="171450" lvl="0" indent="-171450">
              <a:buFont typeface="Arial" panose="020B0604020202020204" pitchFamily="34" charset="0"/>
              <a:buChar char="•"/>
            </a:pPr>
            <a:r>
              <a:rPr lang="en-US" dirty="0"/>
              <a:t>Scale</a:t>
            </a:r>
          </a:p>
          <a:p>
            <a:pPr marL="388712" lvl="1" indent="-171450">
              <a:buFont typeface="Arial" panose="020B0604020202020204" pitchFamily="34" charset="0"/>
              <a:buChar char="•"/>
            </a:pPr>
            <a:r>
              <a:rPr lang="en-US" dirty="0"/>
              <a:t>After the pilot, the solution often needs to be connected to hundreds or thousands of devices</a:t>
            </a:r>
          </a:p>
          <a:p>
            <a:pPr marL="388712" lvl="1" indent="-171450">
              <a:buFont typeface="Arial" panose="020B0604020202020204" pitchFamily="34" charset="0"/>
              <a:buChar char="•"/>
            </a:pPr>
            <a:r>
              <a:rPr lang="en-US" dirty="0"/>
              <a:t>The devices need to be deployed, connected &amp; provisioned, all in a secure manner</a:t>
            </a:r>
          </a:p>
          <a:p>
            <a:pPr marL="171450" lvl="0" indent="-171450">
              <a:buFont typeface="Arial" panose="020B0604020202020204" pitchFamily="34" charset="0"/>
              <a:buChar char="•"/>
            </a:pPr>
            <a:r>
              <a:rPr lang="en-US" dirty="0"/>
              <a:t>Operate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The devices in the field need to managed &amp; updated, all in a secure manner</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Ongoing support costs need to be optimized for predictable issue resolution</a:t>
            </a:r>
          </a:p>
          <a:p>
            <a:pPr marL="388712" lvl="1"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220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device is as easy as building an app: </a:t>
            </a:r>
            <a:endParaRPr lang="en-US" sz="1200" dirty="0"/>
          </a:p>
          <a:p>
            <a:pPr lvl="1"/>
            <a:r>
              <a:rPr lang="en-US" dirty="0"/>
              <a:t>Visual Studio can scale its world class development environment to enterprise level distributed teams</a:t>
            </a:r>
          </a:p>
          <a:p>
            <a:pPr lvl="1"/>
            <a:r>
              <a:rPr lang="en-US" dirty="0"/>
              <a:t>Use the app languages (C#, </a:t>
            </a:r>
            <a:r>
              <a:rPr lang="en-US" dirty="0" err="1"/>
              <a:t>.Net</a:t>
            </a:r>
            <a:r>
              <a:rPr lang="en-US" dirty="0"/>
              <a:t>, Python, Node.js) you love</a:t>
            </a:r>
          </a:p>
          <a:p>
            <a:pPr lvl="1"/>
            <a:r>
              <a:rPr lang="en-US" dirty="0"/>
              <a:t>Easily access hardware directly from app code (</a:t>
            </a:r>
            <a:r>
              <a:rPr lang="en-US" dirty="0" err="1"/>
              <a:t>Windows.Devices.GPIO</a:t>
            </a:r>
            <a:r>
              <a:rPr lang="en-US" dirty="0"/>
              <a:t>)</a:t>
            </a:r>
          </a:p>
          <a:p>
            <a:pPr lvl="1"/>
            <a:r>
              <a:rPr lang="en-US" dirty="0"/>
              <a:t>Sandbox protection of UWP stabilizes your system and gives you piece of mind</a:t>
            </a:r>
          </a:p>
          <a:p>
            <a:r>
              <a:rPr lang="en-US" dirty="0"/>
              <a:t> </a:t>
            </a:r>
          </a:p>
          <a:p>
            <a:pPr lvl="0"/>
            <a:r>
              <a:rPr lang="en-US" dirty="0"/>
              <a:t>Windows ‘just works’ – no messing with distro mixing, OSS code for basic functionality etc.</a:t>
            </a:r>
          </a:p>
          <a:p>
            <a:pPr lvl="1"/>
            <a:r>
              <a:rPr lang="en-US" dirty="0"/>
              <a:t>Security</a:t>
            </a:r>
          </a:p>
          <a:p>
            <a:pPr lvl="1"/>
            <a:r>
              <a:rPr lang="en-US" dirty="0"/>
              <a:t>Hardware</a:t>
            </a:r>
          </a:p>
          <a:p>
            <a:pPr lvl="1"/>
            <a:r>
              <a:rPr lang="en-US" dirty="0"/>
              <a:t>Connectivity</a:t>
            </a:r>
          </a:p>
          <a:p>
            <a:pPr lvl="1"/>
            <a:r>
              <a:rPr lang="en-US" dirty="0"/>
              <a:t>NUI (Touch, Ink, Cortana, Speech, Vision)</a:t>
            </a:r>
          </a:p>
          <a:p>
            <a:r>
              <a:rPr lang="en-US" dirty="0"/>
              <a:t> </a:t>
            </a:r>
          </a:p>
          <a:p>
            <a:pPr lvl="0"/>
            <a:r>
              <a:rPr lang="en-US" dirty="0"/>
              <a:t>Windows has hundreds of samples, docs, and great tooling to guide you.</a:t>
            </a:r>
          </a:p>
          <a:p>
            <a:r>
              <a:rPr lang="en-US" dirty="0"/>
              <a:t> </a:t>
            </a:r>
          </a:p>
          <a:p>
            <a:pPr lvl="0"/>
            <a:r>
              <a:rPr lang="en-US" dirty="0"/>
              <a:t>Windows provides OEMs with build, test, gates, and flighting tools that scale from single dev machines to distributed software development projects  </a:t>
            </a:r>
          </a:p>
          <a:p>
            <a:r>
              <a:rPr lang="en-US" dirty="0"/>
              <a:t> </a:t>
            </a:r>
          </a:p>
          <a:p>
            <a:r>
              <a:rPr lang="en-US" dirty="0"/>
              <a:t>Windows supports shell lockdown/OEM customization and a robust set of language-locales which enables our partners to create specialized solutions that can be deployed and managed globally</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966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4689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4159">
              <a:lnSpc>
                <a:spcPct val="100000"/>
              </a:lnSpc>
              <a:spcAft>
                <a:spcPts val="0"/>
              </a:spcAft>
              <a:defRPr/>
            </a:pPr>
            <a:r>
              <a:rPr lang="en-US" dirty="0"/>
              <a:t>Azure IoT’s features shine brightest on Windows (DM, DP, Edge, Hub, Central, </a:t>
            </a:r>
            <a:r>
              <a:rPr lang="en-US" dirty="0" err="1"/>
              <a:t>etc</a:t>
            </a:r>
            <a:r>
              <a:rPr lang="en-US" dirty="0"/>
              <a:t>) – like Surface Studio makes Office shine.</a:t>
            </a:r>
          </a:p>
          <a:p>
            <a:endParaRPr lang="en-US" dirty="0"/>
          </a:p>
          <a:p>
            <a:r>
              <a:rPr lang="en-US" dirty="0"/>
              <a:t>No need to install anything extra on your device, with Windows 10 IoT, it can connect to Azure IoT right out of the box to access things like </a:t>
            </a:r>
          </a:p>
          <a:p>
            <a:r>
              <a:rPr lang="en-US" dirty="0"/>
              <a:t>* Azure IoT Hub – Connect, Monitor and control billions of IoT assets</a:t>
            </a:r>
          </a:p>
          <a:p>
            <a:r>
              <a:rPr lang="en-US" dirty="0"/>
              <a:t>* Azure IoT Suite – Capture and analyze untapped data to improve business results</a:t>
            </a:r>
          </a:p>
          <a:p>
            <a:r>
              <a:rPr lang="en-US" dirty="0"/>
              <a:t>* Event Hubs – Receive telemetry from millions of devices</a:t>
            </a:r>
          </a:p>
          <a:p>
            <a:r>
              <a:rPr lang="en-US" dirty="0"/>
              <a:t>* Stream Analytics – Real-Time data stream processing from millions of IoT devices</a:t>
            </a:r>
          </a:p>
          <a:p>
            <a:r>
              <a:rPr lang="en-US" dirty="0"/>
              <a:t>* Machine Learning – Powerful cloud based predictive analytics tool to enable predictive maintenance</a:t>
            </a:r>
          </a:p>
          <a:p>
            <a:r>
              <a:rPr lang="en-US" dirty="0"/>
              <a:t>* Time Series Insights – Instantly explore and analyze time-series data</a:t>
            </a:r>
          </a:p>
          <a:p>
            <a:r>
              <a:rPr lang="en-US" dirty="0"/>
              <a:t>* Notification Hubs – A scalable, push notification engine for quickly sending millions of messages</a:t>
            </a:r>
          </a:p>
          <a:p>
            <a:endParaRPr lang="en-US" dirty="0"/>
          </a:p>
          <a:p>
            <a:r>
              <a:rPr lang="en-US" dirty="0"/>
              <a:t>Windows 10 IoT can connect to industrial systems such as PLCs, industry PCs and sensors via OPC-UA.  (Open Platform Communications-Unified Architecture)</a:t>
            </a:r>
          </a:p>
          <a:p>
            <a:r>
              <a:rPr lang="en-US" dirty="0"/>
              <a:t>Windows 10 IoT can also connect to the Robot Operating System to send and receive data from the host robots</a:t>
            </a:r>
          </a:p>
          <a:p>
            <a:r>
              <a:rPr lang="en-US" dirty="0"/>
              <a:t>Microsoft has joined with other industry leaders to create the Open Connectivity Foundation to create specs &amp; protocols to enable devices from a variety of manufactures to securely and seamlessly interact with one another. Regardless of the manufacturer, operating system, chipset or transport – devices that adhere to the OCF specifications will simply work together.</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9575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manufacturing guidance to help our customers create images that can quickly be flashed to new devices.</a:t>
            </a:r>
          </a:p>
          <a:p>
            <a:endParaRPr lang="en-US" dirty="0"/>
          </a:p>
          <a:p>
            <a:r>
              <a:rPr lang="en-US" dirty="0"/>
              <a:t>Customers can leverage Microsoft's global update system for OS &amp; app updates.  </a:t>
            </a:r>
          </a:p>
          <a:p>
            <a:endParaRPr lang="en-US" dirty="0"/>
          </a:p>
          <a:p>
            <a:r>
              <a:rPr lang="en-US" dirty="0"/>
              <a:t>Windows 10 IoT systems have an array of device, network &amp; cloud security features.  On the device, security technologies include Secure Boot, Device Encryption with BitLocker, Device Guard, Device Health Attestation and Defender Advanced Threat Protection.  The last one uses AI &amp; ML to monitor, respond &amp; remediate threat vectors.</a:t>
            </a:r>
          </a:p>
          <a:p>
            <a:endParaRPr lang="en-US" dirty="0"/>
          </a:p>
          <a:p>
            <a:r>
              <a:rPr lang="en-US" dirty="0"/>
              <a:t>Microsoft's business-class application store can be used to service apps and provide ISVs with advanced telemetry.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581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supports silicon with long-life and IoT hardware specifications</a:t>
            </a:r>
          </a:p>
          <a:p>
            <a:endParaRPr lang="en-US" dirty="0"/>
          </a:p>
          <a:p>
            <a:r>
              <a:rPr lang="en-US" dirty="0"/>
              <a:t>Microsoft provides enterprise level support with defined policies and lifecycles</a:t>
            </a:r>
          </a:p>
          <a:p>
            <a:endParaRPr lang="en-US" dirty="0"/>
          </a:p>
          <a:p>
            <a:r>
              <a:rPr lang="en-US" dirty="0"/>
              <a:t>Windows provides technologies to ensure durability and long life of your products (ex: UWF, </a:t>
            </a:r>
            <a:r>
              <a:rPr lang="en-US" dirty="0" err="1"/>
              <a:t>PowerMgmt</a:t>
            </a:r>
            <a:r>
              <a:rPr lang="en-US" dirty="0"/>
              <a:t>)</a:t>
            </a:r>
          </a:p>
          <a:p>
            <a:r>
              <a:rPr lang="en-US" dirty="0"/>
              <a:t> </a:t>
            </a:r>
          </a:p>
          <a:p>
            <a:r>
              <a:rPr lang="en-US" dirty="0"/>
              <a:t>GPDR is the EU's upcoming privacy regulation and Microsoft has whitepapers to help customers comply</a:t>
            </a:r>
          </a:p>
          <a:p>
            <a:r>
              <a:rPr lang="en-US" dirty="0"/>
              <a:t>   Blog here https://blogs.windows.com/windowsexperience/2017/09/25/windows-resources-to-help-support-your-gdpr-compliance</a:t>
            </a:r>
          </a:p>
          <a:p>
            <a:endParaRPr lang="en-US" dirty="0"/>
          </a:p>
          <a:p>
            <a:r>
              <a:rPr lang="en-US" dirty="0"/>
              <a:t>Microsoft Windows 10 IoT can be managed by the same systems used to manage general purpose Windows PCs and Laptops.  This includes policies and updates to keep them secure and up-to-date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4616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learn how Windows 10 IoT provides value at every step along the journey of creating and running an IoT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71D6A-C84A-4BBB-B58B-38B2E2A60B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583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time. </a:t>
            </a:r>
          </a:p>
        </p:txBody>
      </p:sp>
      <p:sp>
        <p:nvSpPr>
          <p:cNvPr id="4" name="Slide Number Placeholder 3"/>
          <p:cNvSpPr>
            <a:spLocks noGrp="1"/>
          </p:cNvSpPr>
          <p:nvPr>
            <p:ph type="sldNum" sz="quarter" idx="10"/>
          </p:nvPr>
        </p:nvSpPr>
        <p:spPr/>
        <p:txBody>
          <a:bodyPr/>
          <a:lstStyle/>
          <a:p>
            <a:fld id="{96CD5F8F-46C9-46A5-9E1B-00B0A72B40BF}" type="slidenum">
              <a:rPr lang="en-US" smtClean="0"/>
              <a:t>36</a:t>
            </a:fld>
            <a:endParaRPr lang="en-US"/>
          </a:p>
        </p:txBody>
      </p:sp>
    </p:spTree>
    <p:extLst>
      <p:ext uri="{BB962C8B-B14F-4D97-AF65-F5344CB8AC3E}">
        <p14:creationId xmlns:p14="http://schemas.microsoft.com/office/powerpoint/2010/main" val="358956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2978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learn how Windows 10 IoT provides value at every step along the journey of creating and running an IoT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71D6A-C84A-4BBB-B58B-38B2E2A60B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115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Examples of IoT scenarios, use as much or as little as appropriate.</a:t>
            </a:r>
          </a:p>
          <a:p>
            <a:endParaRPr lang="en-US" b="1" dirty="0">
              <a:effectLst/>
            </a:endParaRPr>
          </a:p>
          <a:p>
            <a:r>
              <a:rPr lang="en-US" b="1" dirty="0">
                <a:effectLst/>
              </a:rPr>
              <a:t>Implement smart manufacturing with Microsoft IoT solutions</a:t>
            </a:r>
            <a:endParaRPr lang="en-US" b="1" dirty="0"/>
          </a:p>
          <a:p>
            <a:endParaRPr lang="en-US" dirty="0"/>
          </a:p>
          <a:p>
            <a:r>
              <a:rPr lang="en-US" b="1" dirty="0">
                <a:effectLst/>
              </a:rPr>
              <a:t>Monitor manufacturing equipment</a:t>
            </a:r>
          </a:p>
          <a:p>
            <a:r>
              <a:rPr lang="en-US" dirty="0">
                <a:effectLst/>
              </a:rPr>
              <a:t>Improve your processes using industrial IoT. Use sensors and advanced analytics to predict parts need maintenance, </a:t>
            </a:r>
            <a:r>
              <a:rPr lang="en-US" dirty="0">
                <a:effectLst/>
                <a:hlinkClick r:id="rId3"/>
              </a:rPr>
              <a:t>reducing unplanned downtime</a:t>
            </a:r>
            <a:r>
              <a:rPr lang="en-US" dirty="0">
                <a:effectLst/>
              </a:rPr>
              <a:t> that cuts into production time.</a:t>
            </a:r>
          </a:p>
          <a:p>
            <a:r>
              <a:rPr lang="en-US" b="1" dirty="0">
                <a:effectLst/>
              </a:rPr>
              <a:t>Monitor customer equipment</a:t>
            </a:r>
          </a:p>
          <a:p>
            <a:r>
              <a:rPr lang="en-US" dirty="0">
                <a:effectLst/>
              </a:rPr>
              <a:t>Create new business models that offer predictive maintenance and performance monitoring for the equipment you produce, delivering a richer customer experience. </a:t>
            </a:r>
          </a:p>
          <a:p>
            <a:r>
              <a:rPr lang="en-US" b="1" dirty="0">
                <a:effectLst/>
              </a:rPr>
              <a:t>Improve field service</a:t>
            </a:r>
          </a:p>
          <a:p>
            <a:r>
              <a:rPr lang="en-US" dirty="0">
                <a:effectLst/>
              </a:rPr>
              <a:t>Access sensor data to improve field service scheduling, ensuring the right technicians and tools are dispatched before potential issues become a major problem.</a:t>
            </a:r>
            <a:endParaRPr lang="en-US" dirty="0"/>
          </a:p>
          <a:p>
            <a:endParaRPr lang="en-US" dirty="0"/>
          </a:p>
          <a:p>
            <a:r>
              <a:rPr lang="en-US" b="1" dirty="0">
                <a:effectLst/>
              </a:rPr>
              <a:t>Transform cities with Microsoft IoT solutions</a:t>
            </a:r>
          </a:p>
          <a:p>
            <a:endParaRPr lang="en-US" b="1" dirty="0">
              <a:effectLst/>
            </a:endParaRPr>
          </a:p>
          <a:p>
            <a:r>
              <a:rPr lang="en-US" b="1" dirty="0">
                <a:effectLst/>
              </a:rPr>
              <a:t>Optimize energy use</a:t>
            </a:r>
          </a:p>
          <a:p>
            <a:r>
              <a:rPr lang="en-US" dirty="0">
                <a:effectLst/>
              </a:rPr>
              <a:t>Apply usage tracking and smart grids to deliver a reliable, efficient, and greener energy transmission while lowering rates for customers.</a:t>
            </a:r>
          </a:p>
          <a:p>
            <a:r>
              <a:rPr lang="en-US" b="1" dirty="0">
                <a:effectLst/>
              </a:rPr>
              <a:t>Create safer cities</a:t>
            </a:r>
          </a:p>
          <a:p>
            <a:r>
              <a:rPr lang="en-US" dirty="0">
                <a:effectLst/>
                <a:hlinkClick r:id="rId4"/>
              </a:rPr>
              <a:t>Connect infrastructures</a:t>
            </a:r>
            <a:r>
              <a:rPr lang="en-US" dirty="0">
                <a:effectLst/>
              </a:rPr>
              <a:t> to better regulate traffic, make emergency systems more efficient, and reduce police and EMT response times.</a:t>
            </a:r>
          </a:p>
          <a:p>
            <a:r>
              <a:rPr lang="en-US" b="1" dirty="0">
                <a:effectLst/>
              </a:rPr>
              <a:t>Create smart buildings</a:t>
            </a:r>
          </a:p>
          <a:p>
            <a:r>
              <a:rPr lang="en-US" dirty="0">
                <a:effectLst/>
              </a:rPr>
              <a:t>Connect building devices and systems to bring more efficient operation and control to building owners, operators, and occupants.</a:t>
            </a:r>
          </a:p>
          <a:p>
            <a:r>
              <a:rPr lang="en-US" b="1" dirty="0">
                <a:effectLst/>
              </a:rPr>
              <a:t>Improve field service</a:t>
            </a:r>
          </a:p>
          <a:p>
            <a:r>
              <a:rPr lang="en-US" dirty="0">
                <a:effectLst/>
              </a:rPr>
              <a:t>Improve public service efficiency, from repairing broken street lamps to maintaining traffic lights to optimizing garbage truck routes.</a:t>
            </a:r>
          </a:p>
          <a:p>
            <a:pPr fontAlgn="base"/>
            <a:r>
              <a:rPr lang="en-US" sz="900" b="1" i="0" u="none" strike="noStrike" kern="1200" dirty="0">
                <a:solidFill>
                  <a:schemeClr val="tx1"/>
                </a:solidFill>
                <a:effectLst/>
                <a:latin typeface="Segoe UI Light" pitchFamily="34" charset="0"/>
                <a:ea typeface="+mn-ea"/>
                <a:cs typeface="+mn-cs"/>
              </a:rPr>
              <a:t>IoT for water</a:t>
            </a:r>
          </a:p>
          <a:p>
            <a:pPr fontAlgn="base"/>
            <a:r>
              <a:rPr lang="en-US" sz="900" b="0" i="0" u="none" strike="noStrike" kern="1200" dirty="0">
                <a:solidFill>
                  <a:schemeClr val="tx1"/>
                </a:solidFill>
                <a:effectLst/>
                <a:latin typeface="Segoe UI Light" pitchFamily="34" charset="0"/>
                <a:ea typeface="+mn-ea"/>
                <a:cs typeface="+mn-cs"/>
              </a:rPr>
              <a:t>Monitor the quality and environmental conditions of water utilities for cleaner drinking water, while tracking water consumption to save money and reduce usage. </a:t>
            </a:r>
          </a:p>
          <a:p>
            <a:endParaRPr lang="en-US" dirty="0">
              <a:effectLst/>
            </a:endParaRPr>
          </a:p>
          <a:p>
            <a:endParaRPr lang="en-US" dirty="0">
              <a:effectLst/>
            </a:endParaRPr>
          </a:p>
          <a:p>
            <a:r>
              <a:rPr lang="en-US" b="1" dirty="0">
                <a:effectLst/>
              </a:rPr>
              <a:t>Improve transportation and logistics with Microsoft IoT</a:t>
            </a:r>
          </a:p>
          <a:p>
            <a:endParaRPr lang="en-US" b="1" dirty="0">
              <a:effectLst/>
            </a:endParaRPr>
          </a:p>
          <a:p>
            <a:r>
              <a:rPr lang="en-US" b="1" dirty="0">
                <a:effectLst/>
              </a:rPr>
              <a:t>Maintain vehicle performance</a:t>
            </a:r>
          </a:p>
          <a:p>
            <a:r>
              <a:rPr lang="en-US" dirty="0">
                <a:effectLst/>
              </a:rPr>
              <a:t>Keep vehicles on the road by predicting and monitoring maintenance needs—fixing potential issues during downtime to keep your business moving.</a:t>
            </a:r>
          </a:p>
          <a:p>
            <a:r>
              <a:rPr lang="en-US" b="1" dirty="0">
                <a:effectLst/>
              </a:rPr>
              <a:t>Enable IoT in cars and vehicles</a:t>
            </a:r>
          </a:p>
          <a:p>
            <a:r>
              <a:rPr lang="en-US" dirty="0">
                <a:effectLst/>
              </a:rPr>
              <a:t>Create innovative IoT-enabled vehicle capabilities and solutions that transform the customer driving experience while bringing valuable insights to your business.</a:t>
            </a:r>
          </a:p>
          <a:p>
            <a:r>
              <a:rPr lang="en-US" b="1" dirty="0">
                <a:effectLst/>
              </a:rPr>
              <a:t>Optimize fleet operations</a:t>
            </a:r>
          </a:p>
          <a:p>
            <a:r>
              <a:rPr lang="en-US" dirty="0">
                <a:effectLst/>
              </a:rPr>
              <a:t>Streamline logistics using real-time data and alerts to optimize delivery routes, monitor performance, and quickly respond to delays or issues as they happen.</a:t>
            </a:r>
          </a:p>
          <a:p>
            <a:endParaRPr lang="en-US" dirty="0">
              <a:effectLst/>
            </a:endParaRPr>
          </a:p>
          <a:p>
            <a:r>
              <a:rPr lang="en-US" b="1" dirty="0">
                <a:effectLst/>
              </a:rPr>
              <a:t>Engage customers with Microsoft IoT retail solutions</a:t>
            </a:r>
          </a:p>
          <a:p>
            <a:endParaRPr lang="en-US" b="1" dirty="0">
              <a:effectLst/>
            </a:endParaRPr>
          </a:p>
          <a:p>
            <a:r>
              <a:rPr lang="en-US" b="1" dirty="0">
                <a:effectLst/>
              </a:rPr>
              <a:t>IoT for food service</a:t>
            </a:r>
          </a:p>
          <a:p>
            <a:r>
              <a:rPr lang="en-US" dirty="0">
                <a:effectLst/>
              </a:rPr>
              <a:t>Increase efficiencies to reduce your operating costs. Monitor quality and safety, improve equipment maintenance, and track supplies.</a:t>
            </a:r>
          </a:p>
          <a:p>
            <a:r>
              <a:rPr lang="en-US" b="1" dirty="0">
                <a:effectLst/>
              </a:rPr>
              <a:t>IoT for vending machines</a:t>
            </a:r>
          </a:p>
          <a:p>
            <a:r>
              <a:rPr lang="en-US" dirty="0">
                <a:effectLst/>
              </a:rPr>
              <a:t>Streamline your operations. Track inventory and supply usage, and better predict machine maintenance needs.</a:t>
            </a:r>
          </a:p>
          <a:p>
            <a:r>
              <a:rPr lang="en-US" b="1" dirty="0">
                <a:effectLst/>
              </a:rPr>
              <a:t>IoT for supermarkets and retail stores</a:t>
            </a:r>
          </a:p>
          <a:p>
            <a:r>
              <a:rPr lang="en-US" dirty="0">
                <a:effectLst/>
              </a:rPr>
              <a:t>Increase business growth and brand loyalty. Monitor inventory, track consumer behavior, and recommend products. </a:t>
            </a:r>
          </a:p>
          <a:p>
            <a:r>
              <a:rPr lang="en-US" b="1" dirty="0">
                <a:effectLst/>
              </a:rPr>
              <a:t>IoT for hospitality</a:t>
            </a:r>
          </a:p>
          <a:p>
            <a:r>
              <a:rPr lang="en-US" dirty="0">
                <a:effectLst/>
              </a:rPr>
              <a:t>Optimize operations and increase revenues. Track room usage, tailor to guest preferences, and know before supplies run low.</a:t>
            </a:r>
          </a:p>
          <a:p>
            <a:r>
              <a:rPr lang="en-US" b="1" dirty="0">
                <a:effectLst/>
              </a:rPr>
              <a:t>IoT for stadiums</a:t>
            </a:r>
          </a:p>
          <a:p>
            <a:r>
              <a:rPr lang="en-US" dirty="0">
                <a:effectLst/>
              </a:rPr>
              <a:t>Improve the spectator experience by connecting them with their favorite sporting events through real-time statistics and tracking.</a:t>
            </a:r>
          </a:p>
          <a:p>
            <a:endParaRPr lang="en-US" dirty="0">
              <a:effectLst/>
            </a:endParaRPr>
          </a:p>
          <a:p>
            <a:r>
              <a:rPr lang="en-US" b="1" dirty="0">
                <a:effectLst/>
              </a:rPr>
              <a:t>Improve processes and patient care with Microsoft IoT solutions</a:t>
            </a:r>
          </a:p>
          <a:p>
            <a:endParaRPr lang="en-US" b="1" dirty="0">
              <a:effectLst/>
            </a:endParaRPr>
          </a:p>
          <a:p>
            <a:r>
              <a:rPr lang="en-US" b="1" dirty="0">
                <a:effectLst/>
              </a:rPr>
              <a:t>Monitor patient care</a:t>
            </a:r>
          </a:p>
          <a:p>
            <a:r>
              <a:rPr lang="en-US" dirty="0">
                <a:effectLst/>
              </a:rPr>
              <a:t>Allow patients to receive care at home where they're most comfortable. With wearable sensors, doctors can remotely track and respond to a patients’ health status in real time. </a:t>
            </a:r>
          </a:p>
          <a:p>
            <a:r>
              <a:rPr lang="en-US" b="1" dirty="0">
                <a:effectLst/>
              </a:rPr>
              <a:t>Monitor medical assets</a:t>
            </a:r>
          </a:p>
          <a:p>
            <a:r>
              <a:rPr lang="en-US" dirty="0">
                <a:effectLst/>
              </a:rPr>
              <a:t>Help your staff spend less time searching and more time with patients by better tracking and managing supplies and medicine—all on a cloud platform that's </a:t>
            </a:r>
            <a:r>
              <a:rPr lang="en-US" dirty="0">
                <a:effectLst/>
                <a:hlinkClick r:id="rId5"/>
              </a:rPr>
              <a:t>HIPAA compliant</a:t>
            </a:r>
            <a:r>
              <a:rPr lang="en-US" dirty="0">
                <a:effectLst/>
              </a:rPr>
              <a:t>. </a:t>
            </a:r>
          </a:p>
          <a:p>
            <a:r>
              <a:rPr lang="en-US" b="1" dirty="0">
                <a:effectLst/>
              </a:rPr>
              <a:t>Maintain vital equipment</a:t>
            </a:r>
          </a:p>
          <a:p>
            <a:r>
              <a:rPr lang="en-US" dirty="0">
                <a:effectLst/>
              </a:rPr>
              <a:t>Ensure critical medical devices are ready to use when your patients need them most by fixing problems before they occur with predictive maintenance.</a:t>
            </a:r>
          </a:p>
          <a:p>
            <a:r>
              <a:rPr lang="en-US" b="1" dirty="0">
                <a:effectLst/>
              </a:rPr>
              <a:t>Track equipment usage</a:t>
            </a:r>
          </a:p>
          <a:p>
            <a:r>
              <a:rPr lang="en-US" dirty="0">
                <a:effectLst/>
              </a:rPr>
              <a:t>Enhance the overall well-being of patients by tracking how equipment is used, from employing hospital bed sensors to monitoring room temperature and hand washing stations. </a:t>
            </a:r>
          </a:p>
          <a:p>
            <a:endParaRPr lang="en-US" b="1" dirty="0">
              <a:effectLst/>
            </a:endParaRPr>
          </a:p>
          <a:p>
            <a:r>
              <a:rPr lang="en-US" b="1" dirty="0">
                <a:effectLst/>
              </a:rPr>
              <a:t>Understand energy usage to be more cost efficient</a:t>
            </a:r>
          </a:p>
          <a:p>
            <a:endParaRPr lang="en-US" b="1" dirty="0">
              <a:effectLst/>
            </a:endParaRPr>
          </a:p>
          <a:p>
            <a:r>
              <a:rPr lang="en-US" b="1" dirty="0">
                <a:effectLst/>
              </a:rPr>
              <a:t>IoT for energy consumption</a:t>
            </a:r>
          </a:p>
          <a:p>
            <a:r>
              <a:rPr lang="en-US" dirty="0">
                <a:effectLst/>
              </a:rPr>
              <a:t>Understanding energy usage patterns and use machine learning to reduce costs.</a:t>
            </a:r>
          </a:p>
          <a:p>
            <a:r>
              <a:rPr lang="en-US" b="1" dirty="0">
                <a:effectLst/>
              </a:rPr>
              <a:t>IoT for energy production</a:t>
            </a:r>
          </a:p>
          <a:p>
            <a:r>
              <a:rPr lang="en-US" dirty="0">
                <a:effectLst/>
              </a:rPr>
              <a:t>Better align energy production with demand, create smart grids, and optimize solar panel performance using remote monitoring and predictive maintenance.</a:t>
            </a:r>
          </a:p>
          <a:p>
            <a:r>
              <a:rPr lang="en-US" b="1" dirty="0">
                <a:effectLst/>
              </a:rPr>
              <a:t>IoT for Oil &amp; Gas</a:t>
            </a:r>
          </a:p>
          <a:p>
            <a:r>
              <a:rPr lang="en-US" sz="900" b="0" i="0" u="none" strike="noStrike" kern="1200" dirty="0">
                <a:solidFill>
                  <a:schemeClr val="tx1"/>
                </a:solidFill>
                <a:effectLst/>
                <a:latin typeface="Segoe UI Light" pitchFamily="34" charset="0"/>
                <a:ea typeface="+mn-ea"/>
                <a:cs typeface="+mn-cs"/>
              </a:rPr>
              <a:t>Drive performance and efficiency by tracking oil and gas usage and disposal, monitoring equipment, and predicting problems before they happen. </a:t>
            </a:r>
            <a:endParaRPr lang="en-US" dirty="0">
              <a:effectLst/>
            </a:endParaRPr>
          </a:p>
          <a:p>
            <a:endParaRPr lang="en-US" dirty="0">
              <a:effectLst/>
            </a:endParaRPr>
          </a:p>
          <a:p>
            <a:pPr fontAlgn="base"/>
            <a:r>
              <a:rPr lang="en-US" sz="900" b="1" i="0" u="none" strike="noStrike" kern="1200" dirty="0">
                <a:solidFill>
                  <a:schemeClr val="tx1"/>
                </a:solidFill>
                <a:effectLst/>
                <a:latin typeface="Segoe UI Light" pitchFamily="34" charset="0"/>
                <a:ea typeface="+mn-ea"/>
                <a:cs typeface="+mn-cs"/>
              </a:rPr>
              <a:t>IoT for agriculture and aquaculture</a:t>
            </a:r>
          </a:p>
          <a:p>
            <a:pPr fontAlgn="base"/>
            <a:r>
              <a:rPr lang="en-US" sz="900" b="0" i="0" u="none" strike="noStrike" kern="1200" dirty="0">
                <a:solidFill>
                  <a:schemeClr val="tx1"/>
                </a:solidFill>
                <a:effectLst/>
                <a:latin typeface="Segoe UI Light" pitchFamily="34" charset="0"/>
                <a:ea typeface="+mn-ea"/>
                <a:cs typeface="+mn-cs"/>
              </a:rPr>
              <a:t>Connect every step of production—from environmental conditions to equipment to goods produced—to more efficiently produce a greater yield.</a:t>
            </a:r>
          </a:p>
          <a:p>
            <a:endParaRPr lang="en-US" dirty="0">
              <a:effectLst/>
            </a:endParaRPr>
          </a:p>
          <a:p>
            <a:endParaRPr lang="en-US" dirty="0">
              <a:effectLst/>
            </a:endParaRPr>
          </a:p>
          <a:p>
            <a:endParaRPr lang="en-US" dirty="0">
              <a:effectLst/>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7665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p>
          <a:p>
            <a:pPr marL="171450" indent="-171450">
              <a:buFont typeface="Arial" panose="020B0604020202020204" pitchFamily="34" charset="0"/>
              <a:buChar char="•"/>
            </a:pPr>
            <a:r>
              <a:rPr lang="en-US" baseline="0" dirty="0"/>
              <a:t>You’ve probably have heard a lot about IoT.</a:t>
            </a:r>
          </a:p>
          <a:p>
            <a:pPr marL="171450" indent="-171450">
              <a:buFont typeface="Arial" panose="020B0604020202020204" pitchFamily="34" charset="0"/>
              <a:buChar char="•"/>
            </a:pPr>
            <a:r>
              <a:rPr lang="en-US" baseline="0" dirty="0"/>
              <a:t>There’s a lot of noise out there and there are number of companies talking about IoT. </a:t>
            </a:r>
          </a:p>
          <a:p>
            <a:pPr marL="171450" indent="-171450">
              <a:buFont typeface="Arial" panose="020B0604020202020204" pitchFamily="34" charset="0"/>
              <a:buChar char="•"/>
            </a:pPr>
            <a:r>
              <a:rPr lang="en-US" baseline="0" dirty="0"/>
              <a:t>There are big numbers being thrown around.</a:t>
            </a:r>
          </a:p>
          <a:p>
            <a:pPr marL="171450" indent="-171450">
              <a:buFont typeface="Arial" panose="020B0604020202020204" pitchFamily="34" charset="0"/>
              <a:buChar char="•"/>
            </a:pPr>
            <a:r>
              <a:rPr lang="en-US" baseline="0" dirty="0"/>
              <a:t>According to latest IDC’s report, the IoT market is expected to be $1.7 trillion by 2020</a:t>
            </a:r>
          </a:p>
          <a:p>
            <a:pPr marL="171450" indent="-171450">
              <a:buFont typeface="Arial" panose="020B0604020202020204" pitchFamily="34" charset="0"/>
              <a:buChar char="•"/>
            </a:pPr>
            <a:r>
              <a:rPr lang="en-US" baseline="0" dirty="0"/>
              <a:t>Gartner predicts that there will be over $25 Billion connected “things” by 2020..</a:t>
            </a:r>
          </a:p>
          <a:p>
            <a:pPr marL="171450" indent="-171450">
              <a:buFont typeface="Arial" panose="020B0604020202020204" pitchFamily="34" charset="0"/>
              <a:buChar char="•"/>
            </a:pPr>
            <a:r>
              <a:rPr lang="en-US" baseline="0" dirty="0"/>
              <a:t>There is so much hype around IoT that </a:t>
            </a:r>
            <a:r>
              <a:rPr lang="en-US" dirty="0"/>
              <a:t>IoT</a:t>
            </a:r>
            <a:r>
              <a:rPr lang="en-US" baseline="0" dirty="0"/>
              <a:t> is beginning to sound like - If it’s a dumb thing, let’s just put a chip on it and voila you have smart thing..</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Once you get past all the confusion and noise and realize just how simple and powerful IoT can be, the next question becomes: “What can it do for my business?”  </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074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p>
          <a:p>
            <a:pPr marL="171450" indent="-171450">
              <a:buFont typeface="Arial" panose="020B0604020202020204" pitchFamily="34" charset="0"/>
              <a:buChar char="•"/>
            </a:pPr>
            <a:r>
              <a:rPr lang="en-US" baseline="0" dirty="0"/>
              <a:t>You’ve probably have heard a lot about IoT.</a:t>
            </a:r>
          </a:p>
          <a:p>
            <a:pPr marL="171450" indent="-171450">
              <a:buFont typeface="Arial" panose="020B0604020202020204" pitchFamily="34" charset="0"/>
              <a:buChar char="•"/>
            </a:pPr>
            <a:r>
              <a:rPr lang="en-US" baseline="0" dirty="0"/>
              <a:t>There’s a lot of noise out there and there are number of companies talking about IoT. </a:t>
            </a:r>
          </a:p>
          <a:p>
            <a:pPr marL="171450" indent="-171450">
              <a:buFont typeface="Arial" panose="020B0604020202020204" pitchFamily="34" charset="0"/>
              <a:buChar char="•"/>
            </a:pPr>
            <a:r>
              <a:rPr lang="en-US" baseline="0" dirty="0"/>
              <a:t>There are big numbers being thrown around.</a:t>
            </a:r>
          </a:p>
          <a:p>
            <a:pPr marL="171450" indent="-171450">
              <a:buFont typeface="Arial" panose="020B0604020202020204" pitchFamily="34" charset="0"/>
              <a:buChar char="•"/>
            </a:pPr>
            <a:r>
              <a:rPr lang="en-US" baseline="0" dirty="0"/>
              <a:t>According to latest IDC’s report, the IoT market is expected to be $1.7 trillion by 2020</a:t>
            </a:r>
          </a:p>
          <a:p>
            <a:pPr marL="171450" indent="-171450">
              <a:buFont typeface="Arial" panose="020B0604020202020204" pitchFamily="34" charset="0"/>
              <a:buChar char="•"/>
            </a:pPr>
            <a:r>
              <a:rPr lang="en-US" baseline="0" dirty="0"/>
              <a:t>Gartner predicts that there will be over $25 Billion connected “things” by 2020..</a:t>
            </a:r>
          </a:p>
          <a:p>
            <a:pPr marL="171450" indent="-171450">
              <a:buFont typeface="Arial" panose="020B0604020202020204" pitchFamily="34" charset="0"/>
              <a:buChar char="•"/>
            </a:pPr>
            <a:r>
              <a:rPr lang="en-US" baseline="0" dirty="0"/>
              <a:t>There is so much hype around IoT that </a:t>
            </a:r>
            <a:r>
              <a:rPr lang="en-US" dirty="0"/>
              <a:t>IoT</a:t>
            </a:r>
            <a:r>
              <a:rPr lang="en-US" baseline="0" dirty="0"/>
              <a:t> is beginning to sound like - If it’s a dumb thing, let’s just put a chip on it and voila you have smart thing..</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Once you get past all the confusion and noise and realize just how simple and powerful IoT can be, the next question becomes: “What can it do for my business?”  </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148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From: https://enterprise.microsoft.com/en-us/digital-transformation/ </a:t>
            </a:r>
          </a:p>
          <a:p>
            <a:endParaRPr lang="en-US" b="1" dirty="0">
              <a:effectLst/>
            </a:endParaRPr>
          </a:p>
          <a:p>
            <a:r>
              <a:rPr lang="en-US" b="1" dirty="0">
                <a:effectLst/>
              </a:rPr>
              <a:t>Become a Digital Business </a:t>
            </a:r>
          </a:p>
          <a:p>
            <a:r>
              <a:rPr lang="en-US" dirty="0">
                <a:effectLst/>
              </a:rPr>
              <a:t>“Every company is a software company. You have to start thinking and operating like a digital company. It’s no longer just about procuring one solution and deploying one. It’s not about one simple software solution. It’s really you yourself thinking of your own future as a digital company.”</a:t>
            </a:r>
          </a:p>
          <a:p>
            <a:r>
              <a:rPr lang="en-US" dirty="0">
                <a:effectLst/>
              </a:rPr>
              <a:t>– Satya Nadella CEO, Microsoft</a:t>
            </a:r>
          </a:p>
          <a:p>
            <a:endParaRPr lang="en-US" dirty="0"/>
          </a:p>
          <a:p>
            <a:r>
              <a:rPr lang="en-US" b="1" dirty="0">
                <a:effectLst/>
              </a:rPr>
              <a:t>What is digital transformation?</a:t>
            </a:r>
          </a:p>
          <a:p>
            <a:r>
              <a:rPr lang="en-US" dirty="0">
                <a:effectLst/>
              </a:rPr>
              <a:t>Digital transformation is about reimagining how you bring together people, data, and processes to create value for your customers and maintain a competitive advantage in a digital-first world.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7127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2.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jpg"/><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jpe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jpg"/><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Master" Target="../slideMasters/slideMaster15.xml"/><Relationship Id="rId4" Type="http://schemas.openxmlformats.org/officeDocument/2006/relationships/image" Target="../media/image7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jpe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png"/><Relationship Id="rId50" Type="http://schemas.openxmlformats.org/officeDocument/2006/relationships/image" Target="../media/image50.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Master" Target="../slideMasters/slideMaster3.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3" Type="http://schemas.openxmlformats.org/officeDocument/2006/relationships/image" Target="../media/image53.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9.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png"/><Relationship Id="rId52" Type="http://schemas.openxmlformats.org/officeDocument/2006/relationships/image" Target="../media/image52.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png"/><Relationship Id="rId8" Type="http://schemas.openxmlformats.org/officeDocument/2006/relationships/image" Target="../media/image8.png"/><Relationship Id="rId51"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png"/><Relationship Id="rId50" Type="http://schemas.openxmlformats.org/officeDocument/2006/relationships/image" Target="../media/image50.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3" Type="http://schemas.openxmlformats.org/officeDocument/2006/relationships/image" Target="../media/image53.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9.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png"/><Relationship Id="rId52" Type="http://schemas.openxmlformats.org/officeDocument/2006/relationships/image" Target="../media/image52.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png"/><Relationship Id="rId8" Type="http://schemas.openxmlformats.org/officeDocument/2006/relationships/image" Target="../media/image8.png"/><Relationship Id="rId51" Type="http://schemas.openxmlformats.org/officeDocument/2006/relationships/image" Target="../media/image5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9121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7088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42187"/>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799"/>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5272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51560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0923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7511144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4"/>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37242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9"/>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3397828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7491555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92532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673899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41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095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536459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70382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9144318"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355057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37296278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48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340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5033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43990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5"/>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9"/>
            <a:ext cx="5285502" cy="278537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9"/>
            <a:ext cx="5285502" cy="278537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82890"/>
            <a:ext cx="2798207" cy="372394"/>
          </a:xfrm>
          <a:prstGeom prst="rect">
            <a:avLst/>
          </a:prstGeom>
        </p:spPr>
        <p:txBody>
          <a:bodyPr/>
          <a:lstStyle/>
          <a:p>
            <a:pPr defTabSz="932418"/>
            <a:fld id="{FCBA4302-AB3A-4B30-AA1E-4FC776169C46}" type="datetimeFigureOut">
              <a:rPr lang="en-US" smtClean="0">
                <a:solidFill>
                  <a:srgbClr val="FFFFFF"/>
                </a:solidFill>
              </a:rPr>
              <a:pPr defTabSz="932418"/>
              <a:t>11/27/2018</a:t>
            </a:fld>
            <a:endParaRPr lang="en-US" dirty="0">
              <a:solidFill>
                <a:srgbClr val="FFFFFF"/>
              </a:solidFill>
            </a:endParaRPr>
          </a:p>
        </p:txBody>
      </p:sp>
      <p:sp>
        <p:nvSpPr>
          <p:cNvPr id="6" name="Footer Placeholder 5"/>
          <p:cNvSpPr>
            <a:spLocks noGrp="1"/>
          </p:cNvSpPr>
          <p:nvPr>
            <p:ph type="ftr" sz="quarter" idx="11"/>
          </p:nvPr>
        </p:nvSpPr>
        <p:spPr>
          <a:xfrm>
            <a:off x="4119583" y="6482890"/>
            <a:ext cx="4197310" cy="372394"/>
          </a:xfrm>
          <a:prstGeom prst="rect">
            <a:avLst/>
          </a:prstGeom>
        </p:spPr>
        <p:txBody>
          <a:bodyPr/>
          <a:lstStyle/>
          <a:p>
            <a:pPr defTabSz="932418"/>
            <a:endParaRPr lang="en-US" dirty="0">
              <a:solidFill>
                <a:srgbClr val="FFFFFF"/>
              </a:solidFill>
            </a:endParaRPr>
          </a:p>
        </p:txBody>
      </p:sp>
      <p:sp>
        <p:nvSpPr>
          <p:cNvPr id="7" name="Slide Number Placeholder 6"/>
          <p:cNvSpPr>
            <a:spLocks noGrp="1"/>
          </p:cNvSpPr>
          <p:nvPr>
            <p:ph type="sldNum" sz="quarter" idx="12"/>
          </p:nvPr>
        </p:nvSpPr>
        <p:spPr>
          <a:xfrm>
            <a:off x="8783260" y="6482890"/>
            <a:ext cx="2798207" cy="372394"/>
          </a:xfrm>
          <a:prstGeom prst="rect">
            <a:avLst/>
          </a:prstGeom>
        </p:spPr>
        <p:txBody>
          <a:bodyPr/>
          <a:lstStyle/>
          <a:p>
            <a:pPr defTabSz="932418"/>
            <a:fld id="{238D2EFD-9BE3-4DA5-8511-61AA80F92140}" type="slidenum">
              <a:rPr lang="en-US" smtClean="0">
                <a:solidFill>
                  <a:srgbClr val="FFFFFF"/>
                </a:solidFill>
              </a:rPr>
              <a:pPr defTabSz="932418"/>
              <a:t>‹#›</a:t>
            </a:fld>
            <a:endParaRPr lang="en-US" dirty="0">
              <a:solidFill>
                <a:srgbClr val="FFFFFF"/>
              </a:solidFill>
            </a:endParaRPr>
          </a:p>
        </p:txBody>
      </p:sp>
    </p:spTree>
    <p:extLst>
      <p:ext uri="{BB962C8B-B14F-4D97-AF65-F5344CB8AC3E}">
        <p14:creationId xmlns:p14="http://schemas.microsoft.com/office/powerpoint/2010/main" val="337272235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11653521" cy="1075884"/>
          </a:xfrm>
        </p:spPr>
        <p:txBody>
          <a:bodyPr lIns="146304" tIns="91440" rIns="146304" bIns="91440"/>
          <a:lstStyle>
            <a:lvl1pPr>
              <a:lnSpc>
                <a:spcPts val="6174"/>
              </a:lnSpc>
              <a:defRPr sz="3999"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1" y="1350546"/>
            <a:ext cx="4358791" cy="4949771"/>
          </a:xfrm>
        </p:spPr>
        <p:txBody>
          <a:bodyPr wrap="square">
            <a:normAutofit/>
          </a:bodyPr>
          <a:lstStyle>
            <a:lvl1pPr marL="0" indent="0">
              <a:lnSpc>
                <a:spcPct val="100000"/>
              </a:lnSpc>
              <a:spcBef>
                <a:spcPts val="1199"/>
              </a:spcBef>
              <a:spcAft>
                <a:spcPts val="1199"/>
              </a:spcAft>
              <a:buClr>
                <a:schemeClr val="tx1"/>
              </a:buClr>
              <a:buFont typeface="Wingdings" pitchFamily="2" charset="2"/>
              <a:buNone/>
              <a:defRPr sz="2400">
                <a:solidFill>
                  <a:schemeClr val="accent1"/>
                </a:solidFill>
              </a:defRPr>
            </a:lvl1pPr>
            <a:lvl2pPr marL="0" indent="0">
              <a:lnSpc>
                <a:spcPct val="100000"/>
              </a:lnSpc>
              <a:spcAft>
                <a:spcPts val="1199"/>
              </a:spcAft>
              <a:buNone/>
              <a:defRPr sz="1960">
                <a:solidFill>
                  <a:schemeClr val="tx1"/>
                </a:solidFill>
              </a:defRPr>
            </a:lvl2pPr>
            <a:lvl3pPr marL="227165" indent="0">
              <a:lnSpc>
                <a:spcPct val="100000"/>
              </a:lnSpc>
              <a:spcAft>
                <a:spcPts val="1199"/>
              </a:spcAft>
              <a:buNone/>
              <a:tabLst/>
              <a:defRPr sz="1960">
                <a:solidFill>
                  <a:schemeClr val="tx1"/>
                </a:solidFill>
              </a:defRPr>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6" y="1350963"/>
            <a:ext cx="7294563" cy="74218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1877">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38904509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8015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377435"/>
            <a:ext cx="6886900" cy="4923061"/>
          </a:xfrm>
          <a:solidFill>
            <a:schemeClr val="bg1">
              <a:lumMod val="95000"/>
            </a:schemeClr>
          </a:solidFill>
          <a:ln w="63500">
            <a:solidFill>
              <a:schemeClr val="accent4"/>
            </a:solidFill>
            <a:miter lim="800000"/>
          </a:ln>
        </p:spPr>
        <p:txBody>
          <a:bodyPr wrap="square">
            <a:normAutofit/>
          </a:bodyPr>
          <a:lstStyle>
            <a:lvl1pPr marL="0" indent="0" defTabSz="372967">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2967" indent="0" defTabSz="372967">
              <a:lnSpc>
                <a:spcPct val="100000"/>
              </a:lnSpc>
              <a:spcBef>
                <a:spcPts val="0"/>
              </a:spcBef>
              <a:buNone/>
              <a:defRPr sz="1836">
                <a:latin typeface="Consolas" panose="020B0609020204030204" pitchFamily="49" charset="0"/>
                <a:cs typeface="Consolas" panose="020B0609020204030204" pitchFamily="49" charset="0"/>
              </a:defRPr>
            </a:lvl2pPr>
            <a:lvl3pPr marL="745933" indent="0" defTabSz="372967">
              <a:lnSpc>
                <a:spcPct val="100000"/>
              </a:lnSpc>
              <a:spcBef>
                <a:spcPts val="0"/>
              </a:spcBef>
              <a:buNone/>
              <a:tabLst/>
              <a:defRPr sz="1836">
                <a:latin typeface="Consolas" panose="020B0609020204030204" pitchFamily="49" charset="0"/>
                <a:cs typeface="Consolas" panose="020B0609020204030204" pitchFamily="49" charset="0"/>
              </a:defRPr>
            </a:lvl3pPr>
            <a:lvl4pPr marL="1118901" indent="0" defTabSz="372967">
              <a:lnSpc>
                <a:spcPct val="100000"/>
              </a:lnSpc>
              <a:spcBef>
                <a:spcPts val="0"/>
              </a:spcBef>
              <a:buNone/>
              <a:defRPr sz="1836">
                <a:latin typeface="Consolas" panose="020B0609020204030204" pitchFamily="49" charset="0"/>
                <a:cs typeface="Consolas" panose="020B0609020204030204" pitchFamily="49" charset="0"/>
              </a:defRPr>
            </a:lvl4pPr>
            <a:lvl5pPr marL="1491868" indent="0" defTabSz="372967">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00" y="6644680"/>
            <a:ext cx="12436794" cy="360970"/>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grpSp>
      <p:sp>
        <p:nvSpPr>
          <p:cNvPr id="20" name="Text Placeholder 2"/>
          <p:cNvSpPr>
            <a:spLocks noGrp="1"/>
          </p:cNvSpPr>
          <p:nvPr>
            <p:ph type="body" sz="quarter" idx="13" hasCustomPrompt="1"/>
          </p:nvPr>
        </p:nvSpPr>
        <p:spPr>
          <a:xfrm>
            <a:off x="7564439" y="1350964"/>
            <a:ext cx="4598987" cy="1107949"/>
          </a:xfrm>
        </p:spPr>
        <p:txBody>
          <a:bodyPr/>
          <a:lstStyle>
            <a:lvl1pPr marL="0" indent="0">
              <a:lnSpc>
                <a:spcPct val="100000"/>
              </a:lnSpc>
              <a:spcBef>
                <a:spcPts val="2000"/>
              </a:spcBef>
              <a:buFontTx/>
              <a:buNone/>
              <a:defRPr lang="en-US" sz="2400" kern="1200" dirty="0" smtClean="0">
                <a:solidFill>
                  <a:schemeClr val="accent4"/>
                </a:solidFill>
                <a:latin typeface="+mj-lt"/>
                <a:ea typeface="ＭＳ Ｐゴシック" charset="0"/>
                <a:cs typeface="ＭＳ Ｐゴシック" charset="0"/>
              </a:defRPr>
            </a:lvl1pPr>
            <a:lvl2pPr marL="342834" indent="0">
              <a:lnSpc>
                <a:spcPct val="100000"/>
              </a:lnSpc>
              <a:spcBef>
                <a:spcPts val="2000"/>
              </a:spcBef>
              <a:buFontTx/>
              <a:buNone/>
              <a:defRPr lang="en-US" sz="1959" b="0" kern="1200" dirty="0" smtClean="0">
                <a:solidFill>
                  <a:schemeClr val="tx1"/>
                </a:solidFill>
                <a:latin typeface="+mn-lt"/>
                <a:ea typeface="ＭＳ Ｐゴシック" charset="0"/>
                <a:cs typeface="Segoe UI Semibold" panose="020B0702040204020203" pitchFamily="34" charset="0"/>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marL="0" lvl="0" indent="0" algn="l" defTabSz="931684" rtl="0" fontAlgn="base">
              <a:lnSpc>
                <a:spcPct val="100000"/>
              </a:lnSpc>
              <a:spcBef>
                <a:spcPts val="1224"/>
              </a:spcBef>
              <a:spcAft>
                <a:spcPts val="1199"/>
              </a:spcAft>
              <a:buClr>
                <a:schemeClr val="tx1"/>
              </a:buClr>
              <a:buSzPct val="90000"/>
              <a:buFont typeface="Wingdings" pitchFamily="2" charset="2"/>
              <a:buNone/>
            </a:pPr>
            <a:r>
              <a:rPr lang="en-US" dirty="0"/>
              <a:t>Click to edit Master text styles</a:t>
            </a:r>
          </a:p>
          <a:p>
            <a:pPr marL="0" lvl="1" indent="0" algn="l" defTabSz="931684" rtl="0" fontAlgn="base">
              <a:lnSpc>
                <a:spcPct val="100000"/>
              </a:lnSpc>
              <a:spcBef>
                <a:spcPts val="612"/>
              </a:spcBef>
              <a:spcAft>
                <a:spcPts val="1199"/>
              </a:spcAft>
              <a:buSzPct val="90000"/>
              <a:buFont typeface="Arial" charset="0"/>
              <a:buNone/>
            </a:pPr>
            <a:r>
              <a:rPr lang="en-US" dirty="0"/>
              <a:t>Second level</a:t>
            </a:r>
          </a:p>
        </p:txBody>
      </p:sp>
      <p:sp>
        <p:nvSpPr>
          <p:cNvPr id="23" name="Text Placeholder 4"/>
          <p:cNvSpPr>
            <a:spLocks noGrp="1"/>
          </p:cNvSpPr>
          <p:nvPr>
            <p:ph type="body" sz="quarter" idx="14"/>
          </p:nvPr>
        </p:nvSpPr>
        <p:spPr>
          <a:xfrm>
            <a:off x="269241" y="428194"/>
            <a:ext cx="11649456" cy="742187"/>
          </a:xfrm>
        </p:spPr>
        <p:txBody>
          <a:bodyPr lIns="146304" tIns="91440" rIns="146304" bIns="91440" anchor="ctr" anchorCtr="0"/>
          <a:lstStyle>
            <a:lvl1pPr marL="0" indent="0">
              <a:buNone/>
              <a:defRPr sz="3999">
                <a:solidFill>
                  <a:schemeClr val="tx1">
                    <a:lumMod val="90000"/>
                    <a:lumOff val="10000"/>
                  </a:schemeClr>
                </a:solidFill>
              </a:defRPr>
            </a:lvl1pPr>
            <a:lvl5pPr marL="1028503" indent="0">
              <a:buNone/>
              <a:defRPr/>
            </a:lvl5pPr>
          </a:lstStyle>
          <a:p>
            <a:pPr lvl="0"/>
            <a:r>
              <a:rPr lang="en-US"/>
              <a:t>Click to edit Master text styles</a:t>
            </a:r>
          </a:p>
        </p:txBody>
      </p:sp>
    </p:spTree>
    <p:extLst>
      <p:ext uri="{BB962C8B-B14F-4D97-AF65-F5344CB8AC3E}">
        <p14:creationId xmlns:p14="http://schemas.microsoft.com/office/powerpoint/2010/main" val="101349144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11653521" cy="1075884"/>
          </a:xfrm>
        </p:spPr>
        <p:txBody>
          <a:bodyPr lIns="146304" tIns="91440" rIns="146304" bIns="91440"/>
          <a:lstStyle>
            <a:lvl1pPr>
              <a:lnSpc>
                <a:spcPts val="6174"/>
              </a:lnSpc>
              <a:defRPr sz="3999"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6" y="1350963"/>
            <a:ext cx="7294563" cy="74218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9" y="1350963"/>
            <a:ext cx="4598987" cy="3573531"/>
          </a:xfrm>
        </p:spPr>
        <p:txBody>
          <a:bodyPr/>
          <a:lstStyle>
            <a:lvl1pPr marL="0" indent="0">
              <a:lnSpc>
                <a:spcPct val="100000"/>
              </a:lnSpc>
              <a:spcBef>
                <a:spcPts val="2000"/>
              </a:spcBef>
              <a:buFontTx/>
              <a:buNone/>
              <a:defRPr sz="3199">
                <a:solidFill>
                  <a:srgbClr val="C00000"/>
                </a:solidFill>
              </a:defRPr>
            </a:lvl1pPr>
            <a:lvl2pPr marL="342834" indent="0">
              <a:lnSpc>
                <a:spcPct val="100000"/>
              </a:lnSpc>
              <a:spcBef>
                <a:spcPts val="2000"/>
              </a:spcBef>
              <a:buFontTx/>
              <a:buNone/>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92026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0731250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598825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pPr defTabSz="932563"/>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4"/>
          </p:nvPr>
        </p:nvSpPr>
        <p:spPr/>
        <p:txBody>
          <a:bodyPr/>
          <a:lstStyle/>
          <a:p>
            <a:pPr defTabSz="932563"/>
            <a:fld id="{27258FFF-F925-446B-8502-81C933981705}" type="slidenum">
              <a:rPr lang="en-US" smtClean="0">
                <a:solidFill>
                  <a:srgbClr val="505050"/>
                </a:solidFill>
              </a:rPr>
              <a:pPr defTabSz="932563"/>
              <a:t>‹#›</a:t>
            </a:fld>
            <a:endParaRPr lang="en-US" dirty="0">
              <a:solidFill>
                <a:srgbClr val="505050"/>
              </a:soli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295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rgbClr val="BA141A"/>
                </a:solidFill>
              </a:defRPr>
            </a:lvl1pPr>
          </a:lstStyle>
          <a:p>
            <a:pPr marL="0" lvl="0">
              <a:lnSpc>
                <a:spcPts val="3599"/>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2563"/>
            <a:r>
              <a:rPr lang="en-US">
                <a:solidFill>
                  <a:srgbClr val="505050">
                    <a:tint val="75000"/>
                  </a:srgbClr>
                </a:solidFill>
              </a:rPr>
              <a:t>Microsoft Confidential</a:t>
            </a:r>
            <a:endParaRPr lang="en-US" dirty="0">
              <a:solidFill>
                <a:srgbClr val="505050">
                  <a:tint val="75000"/>
                </a:srgbClr>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2563"/>
            <a:fld id="{27258FFF-F925-446B-8502-81C933981705}" type="slidenum">
              <a:rPr lang="en-US" smtClean="0">
                <a:solidFill>
                  <a:srgbClr val="505050">
                    <a:tint val="75000"/>
                  </a:srgbClr>
                </a:solidFill>
              </a:rPr>
              <a:pPr defTabSz="932563"/>
              <a:t>‹#›</a:t>
            </a:fld>
            <a:endParaRPr lang="en-US" dirty="0">
              <a:solidFill>
                <a:srgbClr val="505050">
                  <a:tint val="75000"/>
                </a:srgbClr>
              </a:solidFill>
            </a:endParaRPr>
          </a:p>
        </p:txBody>
      </p:sp>
      <p:sp>
        <p:nvSpPr>
          <p:cNvPr id="8" name="Text Placeholder 7"/>
          <p:cNvSpPr>
            <a:spLocks noGrp="1"/>
          </p:cNvSpPr>
          <p:nvPr>
            <p:ph type="body" sz="quarter" idx="13" hasCustomPrompt="1"/>
          </p:nvPr>
        </p:nvSpPr>
        <p:spPr>
          <a:xfrm>
            <a:off x="274638" y="2125664"/>
            <a:ext cx="9144000" cy="2450084"/>
          </a:xfrm>
        </p:spPr>
        <p:txBody>
          <a:bodyPr/>
          <a:lstStyle>
            <a:lvl1pPr marL="233318" indent="-233318">
              <a:spcBef>
                <a:spcPts val="1199"/>
              </a:spcBef>
              <a:defRPr sz="2400">
                <a:latin typeface="+mn-lt"/>
              </a:defRPr>
            </a:lvl1pPr>
            <a:lvl2pPr marL="690430" indent="-233318">
              <a:spcBef>
                <a:spcPts val="1199"/>
              </a:spcBef>
              <a:buSzPct val="100000"/>
              <a:buFont typeface="Segoe UI" pitchFamily="34" charset="0"/>
              <a:buChar char="‐"/>
              <a:defRPr sz="2000"/>
            </a:lvl2pPr>
            <a:lvl3pPr marL="1147543" indent="-233318">
              <a:spcBef>
                <a:spcPts val="1199"/>
              </a:spcBef>
              <a:buFont typeface="Wingdings" pitchFamily="2" charset="2"/>
              <a:buChar char="§"/>
              <a:defRPr sz="1800"/>
            </a:lvl3pPr>
            <a:lvl4pPr marL="1599893" indent="-342834">
              <a:spcBef>
                <a:spcPts val="1199"/>
              </a:spcBef>
              <a:buFont typeface="+mj-lt"/>
              <a:buAutoNum type="arabicPeriod"/>
              <a:defRPr sz="1599"/>
            </a:lvl4pPr>
            <a:lvl5pPr marL="1945901" indent="-342834">
              <a:spcBef>
                <a:spcPts val="1199"/>
              </a:spcBef>
              <a:buFont typeface="+mj-lt"/>
              <a:buAutoNum type="alphaLcParenR"/>
              <a:defRPr sz="1599"/>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17553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79515823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pPr defTabSz="932563"/>
            <a:r>
              <a:rPr lang="en-US"/>
              <a:t>Microsoft Confidential</a:t>
            </a:r>
            <a:endParaRPr lang="en-US" dirty="0"/>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pPr defTabSz="932563"/>
            <a:fld id="{27258FFF-F925-446B-8502-81C933981705}" type="slidenum">
              <a:rPr lang="en-US" smtClean="0"/>
              <a:pPr defTabSz="932563"/>
              <a:t>‹#›</a:t>
            </a:fld>
            <a:endParaRPr lang="en-US" dirty="0"/>
          </a:p>
        </p:txBody>
      </p:sp>
    </p:spTree>
    <p:extLst>
      <p:ext uri="{BB962C8B-B14F-4D97-AF65-F5344CB8AC3E}">
        <p14:creationId xmlns:p14="http://schemas.microsoft.com/office/powerpoint/2010/main" val="150853890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319877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48598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591491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60487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814885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78107387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83747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7146" y="2463731"/>
            <a:ext cx="8751931" cy="2655132"/>
          </a:xfrm>
          <a:prstGeom prst="rect">
            <a:avLst/>
          </a:prstGeom>
          <a:solidFill>
            <a:srgbClr val="007233"/>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sp>
        <p:nvSpPr>
          <p:cNvPr id="7" name="TextBox 6"/>
          <p:cNvSpPr txBox="1"/>
          <p:nvPr userDrawn="1"/>
        </p:nvSpPr>
        <p:spPr>
          <a:xfrm>
            <a:off x="197146" y="164928"/>
            <a:ext cx="3765488" cy="256159"/>
          </a:xfrm>
          <a:prstGeom prst="rect">
            <a:avLst/>
          </a:prstGeom>
          <a:noFill/>
        </p:spPr>
        <p:txBody>
          <a:bodyPr wrap="square" lIns="0" tIns="0" rIns="0" bIns="0" rtlCol="0" anchor="ctr">
            <a:spAutoFit/>
          </a:bodyPr>
          <a:lstStyle/>
          <a:p>
            <a:pPr defTabSz="932597"/>
            <a:r>
              <a:rPr lang="en-US" sz="1632" dirty="0">
                <a:solidFill>
                  <a:srgbClr val="494949">
                    <a:lumMod val="75000"/>
                    <a:lumOff val="25000"/>
                    <a:alpha val="99000"/>
                  </a:srgb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06689518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7146" y="164928"/>
            <a:ext cx="3765488" cy="256159"/>
          </a:xfrm>
          <a:prstGeom prst="rect">
            <a:avLst/>
          </a:prstGeom>
          <a:noFill/>
        </p:spPr>
        <p:txBody>
          <a:bodyPr wrap="square" lIns="0" tIns="0" rIns="0" bIns="0" rtlCol="0" anchor="ctr">
            <a:spAutoFit/>
          </a:bodyPr>
          <a:lstStyle/>
          <a:p>
            <a:pPr defTabSz="932597"/>
            <a:r>
              <a:rPr lang="en-US" sz="1632" dirty="0">
                <a:solidFill>
                  <a:srgbClr val="494949">
                    <a:lumMod val="75000"/>
                    <a:lumOff val="25000"/>
                    <a:alpha val="99000"/>
                  </a:srgb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24375753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0" y="185843"/>
            <a:ext cx="12142645" cy="1084658"/>
          </a:xfrm>
        </p:spPr>
        <p:txBody>
          <a:bodyPr lIns="457200">
            <a:normAutofit/>
          </a:bodyPr>
          <a:lstStyle>
            <a:lvl1pPr>
              <a:defRPr sz="4800">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1" y="1415862"/>
            <a:ext cx="12143376" cy="5395706"/>
          </a:xfrm>
          <a:prstGeom prst="rect">
            <a:avLst/>
          </a:prstGeom>
        </p:spPr>
        <p:txBody>
          <a:bodyPr lIns="457200"/>
          <a:lstStyle>
            <a:lvl1pPr>
              <a:spcBef>
                <a:spcPts val="1428"/>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182901972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2170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64020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85843"/>
            <a:ext cx="12142645" cy="1084658"/>
          </a:xfrm>
        </p:spPr>
        <p:txBody>
          <a:bodyPr lIns="457200">
            <a:normAutofit/>
          </a:bodyPr>
          <a:lstStyle>
            <a:lvl1pPr>
              <a:defRPr sz="4800"/>
            </a:lvl1pPr>
          </a:lstStyle>
          <a:p>
            <a:r>
              <a:rPr lang="en-US" dirty="0"/>
              <a:t>Click to edit Master title style</a:t>
            </a:r>
          </a:p>
        </p:txBody>
      </p:sp>
      <p:sp>
        <p:nvSpPr>
          <p:cNvPr id="3" name="Rectangle 2"/>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1832246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1717656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23767044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srgbClr val="FFFFFF">
                    <a:lumMod val="85000"/>
                  </a:srgb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400458336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185843"/>
            <a:ext cx="12142645" cy="1084658"/>
          </a:xfrm>
        </p:spPr>
        <p:txBody>
          <a:bodyPr lIns="457200">
            <a:normAutofit/>
          </a:bodyPr>
          <a:lstStyle>
            <a:lvl1pPr>
              <a:defRPr sz="4800"/>
            </a:lvl1pPr>
          </a:lstStyle>
          <a:p>
            <a:r>
              <a:rPr lang="en-US" dirty="0"/>
              <a:t>Click to edit Master title style</a:t>
            </a:r>
          </a:p>
        </p:txBody>
      </p:sp>
      <p:sp>
        <p:nvSpPr>
          <p:cNvPr id="4" name="Text Placeholder 3"/>
          <p:cNvSpPr>
            <a:spLocks noGrp="1"/>
          </p:cNvSpPr>
          <p:nvPr>
            <p:ph type="body" sz="quarter" idx="11"/>
          </p:nvPr>
        </p:nvSpPr>
        <p:spPr>
          <a:xfrm>
            <a:off x="0" y="1212850"/>
            <a:ext cx="12164203" cy="2059025"/>
          </a:xfrm>
          <a:prstGeom prst="rect">
            <a:avLst/>
          </a:prstGeom>
        </p:spPr>
        <p:txBody>
          <a:bodyPr lIns="457200"/>
          <a:lstStyle>
            <a:lvl1pPr marL="0" indent="0">
              <a:buNone/>
              <a:defRPr sz="2400" b="0"/>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39445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3785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3572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97040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247464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8783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7947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3073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85704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731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31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99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537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2572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32452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5762419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90556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14993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1917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90074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723687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08220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17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599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0807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557708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538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6426" r="9343" b="7083"/>
          <a:stretch/>
        </p:blipFill>
        <p:spPr bwMode="ltGray">
          <a:xfrm>
            <a:off x="-1" y="-1"/>
            <a:ext cx="12434711" cy="6994525"/>
          </a:xfrm>
          <a:prstGeom prst="rect">
            <a:avLst/>
          </a:prstGeom>
        </p:spPr>
      </p:pic>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4040">
                      <a:srgbClr val="525252"/>
                    </a:gs>
                    <a:gs pos="17000">
                      <a:srgbClr val="525252"/>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4040">
                      <a:srgbClr val="525252"/>
                    </a:gs>
                    <a:gs pos="17000">
                      <a:srgbClr val="525252"/>
                    </a:gs>
                  </a:gsLst>
                  <a:lin ang="5400000" scaled="0"/>
                </a:gradFill>
              </a:defRPr>
            </a:lvl1pPr>
          </a:lstStyle>
          <a:p>
            <a:pPr lvl="0"/>
            <a:r>
              <a:rPr lang="en-US"/>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041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1132783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2597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01214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10287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7297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604232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90221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0164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60660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00380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681813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825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90368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729285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6134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5189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0012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369308090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69371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2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984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29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727351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
        <p:nvSpPr>
          <p:cNvPr id="4"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rgbClr val="FFFFFF"/>
                    </a:gs>
                    <a:gs pos="100000">
                      <a:srgbClr val="FFFFFF"/>
                    </a:gs>
                  </a:gsLst>
                  <a:lin ang="5400000" scaled="0"/>
                </a:gradFill>
                <a:cs typeface="Segoe UI" pitchFamily="34" charset="0"/>
              </a:rPr>
              <a:t>© Copyright Microsoft Corporation. All rights reserved. </a:t>
            </a:r>
          </a:p>
        </p:txBody>
      </p:sp>
      <p:pic>
        <p:nvPicPr>
          <p:cNvPr id="5"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3101375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59772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67220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1460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427188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79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Walkin ">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738" y="455811"/>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421027"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421027" y="4260030"/>
            <a:ext cx="8041606" cy="439465"/>
          </a:xfrm>
        </p:spPr>
        <p:txBody>
          <a:bodyPr/>
          <a:lstStyle>
            <a:lvl1pPr>
              <a:defRPr lang="en-US" sz="2856"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421027" y="4798497"/>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74072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Walkin ">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7DE20D-30DA-4752-8A68-0DC769FDEA02}"/>
              </a:ext>
            </a:extLst>
          </p:cNvPr>
          <p:cNvSpPr/>
          <p:nvPr userDrawn="1"/>
        </p:nvSpPr>
        <p:spPr>
          <a:xfrm>
            <a:off x="207275" y="207245"/>
            <a:ext cx="12034880" cy="65800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437" y="519815"/>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6"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161857"/>
            <a:ext cx="8041606"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565341"/>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1920639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2_Walkin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132E3-775F-429B-891C-082C5BFFC8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07275" y="207245"/>
            <a:ext cx="12034880" cy="6580036"/>
          </a:xfrm>
          <a:prstGeom prst="rect">
            <a:avLst/>
          </a:prstGeom>
        </p:spPr>
      </p:pic>
      <p:sp>
        <p:nvSpPr>
          <p:cNvPr id="7" name="Rectangle 6">
            <a:extLst>
              <a:ext uri="{FF2B5EF4-FFF2-40B4-BE49-F238E27FC236}">
                <a16:creationId xmlns:a16="http://schemas.microsoft.com/office/drawing/2014/main" id="{F5D7A657-38F9-4C85-9B15-365A39B88394}"/>
              </a:ext>
            </a:extLst>
          </p:cNvPr>
          <p:cNvSpPr/>
          <p:nvPr userDrawn="1"/>
        </p:nvSpPr>
        <p:spPr>
          <a:xfrm>
            <a:off x="207274" y="207245"/>
            <a:ext cx="7843707" cy="6580036"/>
          </a:xfrm>
          <a:prstGeom prst="rect">
            <a:avLst/>
          </a:prstGeom>
          <a:gradFill flip="none" rotWithShape="1">
            <a:gsLst>
              <a:gs pos="56000">
                <a:schemeClr val="bg1">
                  <a:alpha val="66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7" y="2585063"/>
            <a:ext cx="7575804" cy="1831104"/>
          </a:xfrm>
        </p:spPr>
        <p:txBody>
          <a:bodyPr anchor="b"/>
          <a:lstStyle>
            <a:lvl1pPr>
              <a:lnSpc>
                <a:spcPts val="7139"/>
              </a:lnSpc>
              <a:defRPr lang="en-US" sz="7343" b="0" kern="1200" spc="-357" baseline="0" dirty="0" smtClean="0">
                <a:solidFill>
                  <a:schemeClr val="tx2"/>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579087"/>
            <a:ext cx="5256237"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982567"/>
            <a:ext cx="5256237"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3208" y="6134864"/>
            <a:ext cx="1463409" cy="320845"/>
          </a:xfrm>
          <a:prstGeom prst="rect">
            <a:avLst/>
          </a:prstGeom>
        </p:spPr>
      </p:pic>
    </p:spTree>
    <p:extLst>
      <p:ext uri="{BB962C8B-B14F-4D97-AF65-F5344CB8AC3E}">
        <p14:creationId xmlns:p14="http://schemas.microsoft.com/office/powerpoint/2010/main" val="162525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Tree>
    <p:extLst>
      <p:ext uri="{BB962C8B-B14F-4D97-AF65-F5344CB8AC3E}">
        <p14:creationId xmlns:p14="http://schemas.microsoft.com/office/powerpoint/2010/main" val="104550649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09637"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353570"/>
            <a:ext cx="11509638"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129701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mp; subhead">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
        <p:nvSpPr>
          <p:cNvPr id="3" name="Text Placeholder 2">
            <a:extLst>
              <a:ext uri="{FF2B5EF4-FFF2-40B4-BE49-F238E27FC236}">
                <a16:creationId xmlns:a16="http://schemas.microsoft.com/office/drawing/2014/main" id="{93FB2908-597C-4C00-9552-786D0D5371EB}"/>
              </a:ext>
            </a:extLst>
          </p:cNvPr>
          <p:cNvSpPr>
            <a:spLocks noGrp="1"/>
          </p:cNvSpPr>
          <p:nvPr>
            <p:ph type="body" sz="quarter" idx="10"/>
          </p:nvPr>
        </p:nvSpPr>
        <p:spPr>
          <a:xfrm>
            <a:off x="421025" y="987700"/>
            <a:ext cx="11537481" cy="376684"/>
          </a:xfrm>
        </p:spPr>
        <p:txBody>
          <a:bodyPr/>
          <a:lstStyle>
            <a:lvl1pPr>
              <a:defRPr>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274252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00451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483358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subhead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23558"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742346"/>
            <a:ext cx="11523559"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37481"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351086861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Title, subhead w/ bullets GREY">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7AEFC6-0F08-4C80-91FA-05A9A4EA5447}"/>
              </a:ext>
            </a:extLst>
          </p:cNvPr>
          <p:cNvSpPr/>
          <p:nvPr userDrawn="1"/>
        </p:nvSpPr>
        <p:spPr>
          <a:xfrm>
            <a:off x="207275" y="207246"/>
            <a:ext cx="12034880" cy="14002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p:nvPr>
        </p:nvSpPr>
        <p:spPr>
          <a:xfrm>
            <a:off x="421026" y="446872"/>
            <a:ext cx="11537480"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977455"/>
            <a:ext cx="11537481"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45353"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178098404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72986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DA888E-FE5F-4DCC-BEDE-6CB0D1353922}"/>
              </a:ext>
            </a:extLst>
          </p:cNvPr>
          <p:cNvSpPr/>
          <p:nvPr userDrawn="1"/>
        </p:nvSpPr>
        <p:spPr>
          <a:xfrm>
            <a:off x="207275" y="218880"/>
            <a:ext cx="12034880" cy="65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5"/>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Section title</a:t>
            </a:r>
          </a:p>
        </p:txBody>
      </p:sp>
      <p:sp>
        <p:nvSpPr>
          <p:cNvPr id="11" name="Text Placeholder 10"/>
          <p:cNvSpPr>
            <a:spLocks noGrp="1"/>
          </p:cNvSpPr>
          <p:nvPr>
            <p:ph type="body" sz="quarter" idx="13" hasCustomPrompt="1"/>
          </p:nvPr>
        </p:nvSpPr>
        <p:spPr>
          <a:xfrm>
            <a:off x="655354" y="3976903"/>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2623946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1_Sub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9D19CD-56F8-46BF-A79C-9C3389AB6560}"/>
              </a:ext>
            </a:extLst>
          </p:cNvPr>
          <p:cNvSpPr/>
          <p:nvPr userDrawn="1"/>
        </p:nvSpPr>
        <p:spPr>
          <a:xfrm>
            <a:off x="207275" y="3730414"/>
            <a:ext cx="12034880" cy="30568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3"/>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Subhead title</a:t>
            </a:r>
          </a:p>
        </p:txBody>
      </p:sp>
      <p:sp>
        <p:nvSpPr>
          <p:cNvPr id="11" name="Text Placeholder 10"/>
          <p:cNvSpPr>
            <a:spLocks noGrp="1"/>
          </p:cNvSpPr>
          <p:nvPr>
            <p:ph type="body" sz="quarter" idx="13" hasCustomPrompt="1"/>
          </p:nvPr>
        </p:nvSpPr>
        <p:spPr>
          <a:xfrm>
            <a:off x="655354" y="3980769"/>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42372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1_Closing_Logo_Slide 1">
    <p:bg>
      <p:bgPr>
        <a:solidFill>
          <a:schemeClr val="bg1"/>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78EFCEA-0C47-4020-9F40-1B35C16718BD}"/>
              </a:ext>
            </a:extLst>
          </p:cNvPr>
          <p:cNvSpPr txBox="1">
            <a:spLocks noChangeArrowheads="1"/>
          </p:cNvSpPr>
          <p:nvPr userDrawn="1"/>
        </p:nvSpPr>
        <p:spPr bwMode="blackWhite">
          <a:xfrm>
            <a:off x="438840" y="6622957"/>
            <a:ext cx="4572000" cy="144069"/>
          </a:xfrm>
          <a:prstGeom prst="rect">
            <a:avLst/>
          </a:prstGeom>
        </p:spPr>
        <p:txBody>
          <a:bodyPr vert="horz" wrap="square" lIns="0" tIns="0" rIns="0" bIns="0" rtlCol="0" anchor="ctr">
            <a:spAutoFit/>
          </a:bodyPr>
          <a:lstStyle>
            <a:defPPr>
              <a:defRPr lang="en-US"/>
            </a:defPPr>
            <a:lvl1pPr>
              <a:defRPr sz="900">
                <a:solidFill>
                  <a:srgbClr val="A5A5A5"/>
                </a:solidFill>
              </a:defRPr>
            </a:lvl1pPr>
          </a:lstStyle>
          <a:p>
            <a:pPr lvl="0"/>
            <a:r>
              <a:rPr lang="en-US" sz="918"/>
              <a:t>© Copyright Microsoft Corporation. All rights reserved. </a:t>
            </a:r>
          </a:p>
        </p:txBody>
      </p:sp>
      <p:pic>
        <p:nvPicPr>
          <p:cNvPr id="6" name="Picture 5">
            <a:extLst>
              <a:ext uri="{FF2B5EF4-FFF2-40B4-BE49-F238E27FC236}">
                <a16:creationId xmlns:a16="http://schemas.microsoft.com/office/drawing/2014/main" id="{E6302158-0EE5-4828-9C8B-34A819927573}"/>
              </a:ext>
            </a:extLst>
          </p:cNvPr>
          <p:cNvPicPr>
            <a:picLocks noChangeAspect="1"/>
          </p:cNvPicPr>
          <p:nvPr userDrawn="1"/>
        </p:nvPicPr>
        <p:blipFill>
          <a:blip r:embed="rId2"/>
          <a:stretch>
            <a:fillRect/>
          </a:stretch>
        </p:blipFill>
        <p:spPr bwMode="black">
          <a:xfrm>
            <a:off x="438840" y="3191819"/>
            <a:ext cx="2963498" cy="635431"/>
          </a:xfrm>
          <a:prstGeom prst="rect">
            <a:avLst/>
          </a:prstGeom>
        </p:spPr>
      </p:pic>
    </p:spTree>
    <p:extLst>
      <p:ext uri="{BB962C8B-B14F-4D97-AF65-F5344CB8AC3E}">
        <p14:creationId xmlns:p14="http://schemas.microsoft.com/office/powerpoint/2010/main" val="4142592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2732361"/>
            <a:ext cx="9327356" cy="84747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5E020880-B4AD-4E77-95F9-3B6A51B0665A}"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E08A9-A2DB-4E4A-A241-9C004495E0D1}" type="slidenum">
              <a:rPr lang="en-US" smtClean="0"/>
              <a:t>‹#›</a:t>
            </a:fld>
            <a:endParaRPr lang="en-US"/>
          </a:p>
        </p:txBody>
      </p:sp>
    </p:spTree>
    <p:extLst>
      <p:ext uri="{BB962C8B-B14F-4D97-AF65-F5344CB8AC3E}">
        <p14:creationId xmlns:p14="http://schemas.microsoft.com/office/powerpoint/2010/main" val="103839343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22EF-AFFD-44DC-A765-D56A659754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3CB51-E323-4171-90CD-ABA6E5CF1805}"/>
              </a:ext>
            </a:extLst>
          </p:cNvPr>
          <p:cNvSpPr>
            <a:spLocks noGrp="1"/>
          </p:cNvSpPr>
          <p:nvPr>
            <p:ph type="dt" sz="half" idx="10"/>
          </p:nvPr>
        </p:nvSpPr>
        <p:spPr/>
        <p:txBody>
          <a:bodyPr/>
          <a:lstStyle/>
          <a:p>
            <a:fld id="{5E020880-B4AD-4E77-95F9-3B6A51B0665A}" type="datetimeFigureOut">
              <a:rPr lang="en-US" smtClean="0"/>
              <a:t>11/27/2018</a:t>
            </a:fld>
            <a:endParaRPr lang="en-US"/>
          </a:p>
        </p:txBody>
      </p:sp>
      <p:sp>
        <p:nvSpPr>
          <p:cNvPr id="4" name="Footer Placeholder 3">
            <a:extLst>
              <a:ext uri="{FF2B5EF4-FFF2-40B4-BE49-F238E27FC236}">
                <a16:creationId xmlns:a16="http://schemas.microsoft.com/office/drawing/2014/main" id="{F8096FF7-EB4F-4D3C-8B60-9FEDA823A6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D1499C-5CC3-4880-BDE5-AA20E99BD947}"/>
              </a:ext>
            </a:extLst>
          </p:cNvPr>
          <p:cNvSpPr>
            <a:spLocks noGrp="1"/>
          </p:cNvSpPr>
          <p:nvPr>
            <p:ph type="sldNum" sz="quarter" idx="12"/>
          </p:nvPr>
        </p:nvSpPr>
        <p:spPr/>
        <p:txBody>
          <a:bodyPr/>
          <a:lstStyle/>
          <a:p>
            <a:fld id="{DBCE08A9-A2DB-4E4A-A241-9C004495E0D1}" type="slidenum">
              <a:rPr lang="en-US" smtClean="0"/>
              <a:t>‹#›</a:t>
            </a:fld>
            <a:endParaRPr lang="en-US"/>
          </a:p>
        </p:txBody>
      </p:sp>
      <p:sp>
        <p:nvSpPr>
          <p:cNvPr id="6" name="Rectangle 5">
            <a:extLst>
              <a:ext uri="{FF2B5EF4-FFF2-40B4-BE49-F238E27FC236}">
                <a16:creationId xmlns:a16="http://schemas.microsoft.com/office/drawing/2014/main" id="{F1EC2E09-F87F-40BC-A4D3-7832DE45CE4F}"/>
              </a:ext>
            </a:extLst>
          </p:cNvPr>
          <p:cNvSpPr/>
          <p:nvPr userDrawn="1"/>
        </p:nvSpPr>
        <p:spPr>
          <a:xfrm>
            <a:off x="1" y="5148902"/>
            <a:ext cx="12436476" cy="1845622"/>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75470020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6426" r="9343" b="7083"/>
          <a:stretch/>
        </p:blipFill>
        <p:spPr bwMode="ltGray">
          <a:xfrm>
            <a:off x="-1" y="-1"/>
            <a:ext cx="12434711" cy="6994525"/>
          </a:xfrm>
          <a:prstGeom prst="rect">
            <a:avLst/>
          </a:prstGeom>
        </p:spPr>
      </p:pic>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4040">
                      <a:srgbClr val="525252"/>
                    </a:gs>
                    <a:gs pos="17000">
                      <a:srgbClr val="525252"/>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4040">
                      <a:srgbClr val="525252"/>
                    </a:gs>
                    <a:gs pos="17000">
                      <a:srgbClr val="525252"/>
                    </a:gs>
                  </a:gsLst>
                  <a:lin ang="5400000" scaled="0"/>
                </a:gradFill>
              </a:defRPr>
            </a:lvl1pPr>
          </a:lstStyle>
          <a:p>
            <a:pPr lvl="0"/>
            <a:r>
              <a:rPr lang="en-US"/>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6426" r="9343" b="7083"/>
          <a:stretch/>
        </p:blipFill>
        <p:spPr bwMode="ltGray">
          <a:xfrm>
            <a:off x="-1" y="-1"/>
            <a:ext cx="12434711" cy="6994525"/>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387491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pic>
        <p:nvPicPr>
          <p:cNvPr id="10" name="Picture 9"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Tree>
    <p:extLst>
      <p:ext uri="{BB962C8B-B14F-4D97-AF65-F5344CB8AC3E}">
        <p14:creationId xmlns:p14="http://schemas.microsoft.com/office/powerpoint/2010/main" val="252274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6808272"/>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70370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614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77079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785252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7164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13818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89284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99355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0516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43773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859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18532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19656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9148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8687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304776546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73988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04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709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9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77620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70411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18344910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18954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Walkin ">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738" y="455811"/>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421027"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421027" y="4260030"/>
            <a:ext cx="8041606" cy="439465"/>
          </a:xfrm>
        </p:spPr>
        <p:txBody>
          <a:bodyPr/>
          <a:lstStyle>
            <a:lvl1pPr>
              <a:defRPr lang="en-US" sz="2856"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421027" y="4798497"/>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1851676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_Walkin ">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7DE20D-30DA-4752-8A68-0DC769FDEA02}"/>
              </a:ext>
            </a:extLst>
          </p:cNvPr>
          <p:cNvSpPr/>
          <p:nvPr userDrawn="1"/>
        </p:nvSpPr>
        <p:spPr>
          <a:xfrm>
            <a:off x="207275" y="207245"/>
            <a:ext cx="12034880" cy="65800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437" y="519815"/>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6"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161857"/>
            <a:ext cx="8041606"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565341"/>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2981259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2_Walkin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132E3-775F-429B-891C-082C5BFFC8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07275" y="207245"/>
            <a:ext cx="12034880" cy="6580036"/>
          </a:xfrm>
          <a:prstGeom prst="rect">
            <a:avLst/>
          </a:prstGeom>
        </p:spPr>
      </p:pic>
      <p:sp>
        <p:nvSpPr>
          <p:cNvPr id="7" name="Rectangle 6">
            <a:extLst>
              <a:ext uri="{FF2B5EF4-FFF2-40B4-BE49-F238E27FC236}">
                <a16:creationId xmlns:a16="http://schemas.microsoft.com/office/drawing/2014/main" id="{F5D7A657-38F9-4C85-9B15-365A39B88394}"/>
              </a:ext>
            </a:extLst>
          </p:cNvPr>
          <p:cNvSpPr/>
          <p:nvPr userDrawn="1"/>
        </p:nvSpPr>
        <p:spPr>
          <a:xfrm>
            <a:off x="207274" y="207245"/>
            <a:ext cx="7843707" cy="6580036"/>
          </a:xfrm>
          <a:prstGeom prst="rect">
            <a:avLst/>
          </a:prstGeom>
          <a:gradFill flip="none" rotWithShape="1">
            <a:gsLst>
              <a:gs pos="56000">
                <a:schemeClr val="bg1">
                  <a:alpha val="66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7" y="2585063"/>
            <a:ext cx="7575804" cy="1831104"/>
          </a:xfrm>
        </p:spPr>
        <p:txBody>
          <a:bodyPr anchor="b"/>
          <a:lstStyle>
            <a:lvl1pPr>
              <a:lnSpc>
                <a:spcPts val="7139"/>
              </a:lnSpc>
              <a:defRPr lang="en-US" sz="7343" b="0" kern="1200" spc="-357" baseline="0" dirty="0" smtClean="0">
                <a:solidFill>
                  <a:schemeClr val="tx2"/>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579087"/>
            <a:ext cx="5256237"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982567"/>
            <a:ext cx="5256237"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3208" y="6134864"/>
            <a:ext cx="1463409" cy="320845"/>
          </a:xfrm>
          <a:prstGeom prst="rect">
            <a:avLst/>
          </a:prstGeom>
        </p:spPr>
      </p:pic>
    </p:spTree>
    <p:extLst>
      <p:ext uri="{BB962C8B-B14F-4D97-AF65-F5344CB8AC3E}">
        <p14:creationId xmlns:p14="http://schemas.microsoft.com/office/powerpoint/2010/main" val="2178138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Tree>
    <p:extLst>
      <p:ext uri="{BB962C8B-B14F-4D97-AF65-F5344CB8AC3E}">
        <p14:creationId xmlns:p14="http://schemas.microsoft.com/office/powerpoint/2010/main" val="401113226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09637"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353570"/>
            <a:ext cx="11509638"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72111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amp; subhead">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
        <p:nvSpPr>
          <p:cNvPr id="3" name="Text Placeholder 2">
            <a:extLst>
              <a:ext uri="{FF2B5EF4-FFF2-40B4-BE49-F238E27FC236}">
                <a16:creationId xmlns:a16="http://schemas.microsoft.com/office/drawing/2014/main" id="{93FB2908-597C-4C00-9552-786D0D5371EB}"/>
              </a:ext>
            </a:extLst>
          </p:cNvPr>
          <p:cNvSpPr>
            <a:spLocks noGrp="1"/>
          </p:cNvSpPr>
          <p:nvPr>
            <p:ph type="body" sz="quarter" idx="10"/>
          </p:nvPr>
        </p:nvSpPr>
        <p:spPr>
          <a:xfrm>
            <a:off x="421025" y="987700"/>
            <a:ext cx="11537481" cy="376684"/>
          </a:xfrm>
        </p:spPr>
        <p:txBody>
          <a:bodyPr/>
          <a:lstStyle>
            <a:lvl1pPr>
              <a:defRPr>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416724429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 subhead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23558"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742346"/>
            <a:ext cx="11523559"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37481"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466739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Title, subhead w/ bullets GREY">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7AEFC6-0F08-4C80-91FA-05A9A4EA5447}"/>
              </a:ext>
            </a:extLst>
          </p:cNvPr>
          <p:cNvSpPr/>
          <p:nvPr userDrawn="1"/>
        </p:nvSpPr>
        <p:spPr>
          <a:xfrm>
            <a:off x="207275" y="207246"/>
            <a:ext cx="12034880" cy="14002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p:nvPr>
        </p:nvSpPr>
        <p:spPr>
          <a:xfrm>
            <a:off x="421026" y="446872"/>
            <a:ext cx="11537480"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977455"/>
            <a:ext cx="11537481"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45353"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8558822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83572"/>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37726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DA888E-FE5F-4DCC-BEDE-6CB0D1353922}"/>
              </a:ext>
            </a:extLst>
          </p:cNvPr>
          <p:cNvSpPr/>
          <p:nvPr userDrawn="1"/>
        </p:nvSpPr>
        <p:spPr>
          <a:xfrm>
            <a:off x="207275" y="218880"/>
            <a:ext cx="12034880" cy="65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5"/>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Section title</a:t>
            </a:r>
          </a:p>
        </p:txBody>
      </p:sp>
      <p:sp>
        <p:nvSpPr>
          <p:cNvPr id="11" name="Text Placeholder 10"/>
          <p:cNvSpPr>
            <a:spLocks noGrp="1"/>
          </p:cNvSpPr>
          <p:nvPr>
            <p:ph type="body" sz="quarter" idx="13" hasCustomPrompt="1"/>
          </p:nvPr>
        </p:nvSpPr>
        <p:spPr>
          <a:xfrm>
            <a:off x="655354" y="3976903"/>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89435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1_Sub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9D19CD-56F8-46BF-A79C-9C3389AB6560}"/>
              </a:ext>
            </a:extLst>
          </p:cNvPr>
          <p:cNvSpPr/>
          <p:nvPr userDrawn="1"/>
        </p:nvSpPr>
        <p:spPr>
          <a:xfrm>
            <a:off x="207275" y="3730414"/>
            <a:ext cx="12034880" cy="30568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3"/>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Subhead title</a:t>
            </a:r>
          </a:p>
        </p:txBody>
      </p:sp>
      <p:sp>
        <p:nvSpPr>
          <p:cNvPr id="11" name="Text Placeholder 10"/>
          <p:cNvSpPr>
            <a:spLocks noGrp="1"/>
          </p:cNvSpPr>
          <p:nvPr>
            <p:ph type="body" sz="quarter" idx="13" hasCustomPrompt="1"/>
          </p:nvPr>
        </p:nvSpPr>
        <p:spPr>
          <a:xfrm>
            <a:off x="655354" y="3980769"/>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3788044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1_Closing_Logo_Slide 1">
    <p:bg>
      <p:bgPr>
        <a:solidFill>
          <a:schemeClr val="bg1"/>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78EFCEA-0C47-4020-9F40-1B35C16718BD}"/>
              </a:ext>
            </a:extLst>
          </p:cNvPr>
          <p:cNvSpPr txBox="1">
            <a:spLocks noChangeArrowheads="1"/>
          </p:cNvSpPr>
          <p:nvPr userDrawn="1"/>
        </p:nvSpPr>
        <p:spPr bwMode="blackWhite">
          <a:xfrm>
            <a:off x="438840" y="6622957"/>
            <a:ext cx="4572000" cy="144069"/>
          </a:xfrm>
          <a:prstGeom prst="rect">
            <a:avLst/>
          </a:prstGeom>
        </p:spPr>
        <p:txBody>
          <a:bodyPr vert="horz" wrap="square" lIns="0" tIns="0" rIns="0" bIns="0" rtlCol="0" anchor="ctr">
            <a:spAutoFit/>
          </a:bodyPr>
          <a:lstStyle>
            <a:defPPr>
              <a:defRPr lang="en-US"/>
            </a:defPPr>
            <a:lvl1pPr>
              <a:defRPr sz="900">
                <a:solidFill>
                  <a:srgbClr val="A5A5A5"/>
                </a:solidFill>
              </a:defRPr>
            </a:lvl1pPr>
          </a:lstStyle>
          <a:p>
            <a:pPr lvl="0"/>
            <a:r>
              <a:rPr lang="en-US" sz="918"/>
              <a:t>© Copyright Microsoft Corporation. All rights reserved. </a:t>
            </a:r>
          </a:p>
        </p:txBody>
      </p:sp>
      <p:pic>
        <p:nvPicPr>
          <p:cNvPr id="6" name="Picture 5">
            <a:extLst>
              <a:ext uri="{FF2B5EF4-FFF2-40B4-BE49-F238E27FC236}">
                <a16:creationId xmlns:a16="http://schemas.microsoft.com/office/drawing/2014/main" id="{E6302158-0EE5-4828-9C8B-34A819927573}"/>
              </a:ext>
            </a:extLst>
          </p:cNvPr>
          <p:cNvPicPr>
            <a:picLocks noChangeAspect="1"/>
          </p:cNvPicPr>
          <p:nvPr userDrawn="1"/>
        </p:nvPicPr>
        <p:blipFill>
          <a:blip r:embed="rId2"/>
          <a:stretch>
            <a:fillRect/>
          </a:stretch>
        </p:blipFill>
        <p:spPr bwMode="black">
          <a:xfrm>
            <a:off x="438840" y="3191819"/>
            <a:ext cx="2963498" cy="635431"/>
          </a:xfrm>
          <a:prstGeom prst="rect">
            <a:avLst/>
          </a:prstGeom>
        </p:spPr>
      </p:pic>
    </p:spTree>
    <p:extLst>
      <p:ext uri="{BB962C8B-B14F-4D97-AF65-F5344CB8AC3E}">
        <p14:creationId xmlns:p14="http://schemas.microsoft.com/office/powerpoint/2010/main" val="3710829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2732361"/>
            <a:ext cx="9327356" cy="84747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5E020880-B4AD-4E77-95F9-3B6A51B0665A}"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E08A9-A2DB-4E4A-A241-9C004495E0D1}" type="slidenum">
              <a:rPr lang="en-US" smtClean="0"/>
              <a:t>‹#›</a:t>
            </a:fld>
            <a:endParaRPr lang="en-US"/>
          </a:p>
        </p:txBody>
      </p:sp>
    </p:spTree>
    <p:extLst>
      <p:ext uri="{BB962C8B-B14F-4D97-AF65-F5344CB8AC3E}">
        <p14:creationId xmlns:p14="http://schemas.microsoft.com/office/powerpoint/2010/main" val="361416231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22EF-AFFD-44DC-A765-D56A659754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3CB51-E323-4171-90CD-ABA6E5CF1805}"/>
              </a:ext>
            </a:extLst>
          </p:cNvPr>
          <p:cNvSpPr>
            <a:spLocks noGrp="1"/>
          </p:cNvSpPr>
          <p:nvPr>
            <p:ph type="dt" sz="half" idx="10"/>
          </p:nvPr>
        </p:nvSpPr>
        <p:spPr/>
        <p:txBody>
          <a:bodyPr/>
          <a:lstStyle/>
          <a:p>
            <a:fld id="{5E020880-B4AD-4E77-95F9-3B6A51B0665A}" type="datetimeFigureOut">
              <a:rPr lang="en-US" smtClean="0"/>
              <a:t>11/27/2018</a:t>
            </a:fld>
            <a:endParaRPr lang="en-US"/>
          </a:p>
        </p:txBody>
      </p:sp>
      <p:sp>
        <p:nvSpPr>
          <p:cNvPr id="4" name="Footer Placeholder 3">
            <a:extLst>
              <a:ext uri="{FF2B5EF4-FFF2-40B4-BE49-F238E27FC236}">
                <a16:creationId xmlns:a16="http://schemas.microsoft.com/office/drawing/2014/main" id="{F8096FF7-EB4F-4D3C-8B60-9FEDA823A6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D1499C-5CC3-4880-BDE5-AA20E99BD947}"/>
              </a:ext>
            </a:extLst>
          </p:cNvPr>
          <p:cNvSpPr>
            <a:spLocks noGrp="1"/>
          </p:cNvSpPr>
          <p:nvPr>
            <p:ph type="sldNum" sz="quarter" idx="12"/>
          </p:nvPr>
        </p:nvSpPr>
        <p:spPr/>
        <p:txBody>
          <a:bodyPr/>
          <a:lstStyle/>
          <a:p>
            <a:fld id="{DBCE08A9-A2DB-4E4A-A241-9C004495E0D1}" type="slidenum">
              <a:rPr lang="en-US" smtClean="0"/>
              <a:t>‹#›</a:t>
            </a:fld>
            <a:endParaRPr lang="en-US"/>
          </a:p>
        </p:txBody>
      </p:sp>
      <p:sp>
        <p:nvSpPr>
          <p:cNvPr id="6" name="Rectangle 5">
            <a:extLst>
              <a:ext uri="{FF2B5EF4-FFF2-40B4-BE49-F238E27FC236}">
                <a16:creationId xmlns:a16="http://schemas.microsoft.com/office/drawing/2014/main" id="{F1EC2E09-F87F-40BC-A4D3-7832DE45CE4F}"/>
              </a:ext>
            </a:extLst>
          </p:cNvPr>
          <p:cNvSpPr/>
          <p:nvPr userDrawn="1"/>
        </p:nvSpPr>
        <p:spPr>
          <a:xfrm>
            <a:off x="1" y="5148902"/>
            <a:ext cx="12436476" cy="1845622"/>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674179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2406164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485442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8784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64037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819863"/>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5783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1425379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3246509502"/>
      </p:ext>
    </p:extLst>
  </p:cSld>
  <p:clrMapOvr>
    <a:masterClrMapping/>
  </p:clrMapOvr>
  <p:transition spd="slow">
    <p:push/>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0206617" cy="917575"/>
          </a:xfrm>
        </p:spPr>
        <p:txBody>
          <a:bodyPr/>
          <a:lstStyle/>
          <a:p>
            <a:r>
              <a:rPr lang="en-US"/>
              <a:t>Click to edit Master title style</a:t>
            </a:r>
          </a:p>
        </p:txBody>
      </p:sp>
    </p:spTree>
    <p:extLst>
      <p:ext uri="{BB962C8B-B14F-4D97-AF65-F5344CB8AC3E}">
        <p14:creationId xmlns:p14="http://schemas.microsoft.com/office/powerpoint/2010/main" val="109852035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091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72"/>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44F13-2D9F-43A0-A566-32685C7C7136}"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8BEDD-E56E-4A87-9DE8-F823A61E4AB7}" type="slidenum">
              <a:rPr lang="en-US" smtClean="0"/>
              <a:t>‹#›</a:t>
            </a:fld>
            <a:endParaRPr lang="en-US"/>
          </a:p>
        </p:txBody>
      </p:sp>
    </p:spTree>
    <p:extLst>
      <p:ext uri="{BB962C8B-B14F-4D97-AF65-F5344CB8AC3E}">
        <p14:creationId xmlns:p14="http://schemas.microsoft.com/office/powerpoint/2010/main" val="27487978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4495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1809072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89293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22799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30150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2050" name="Picture 2" descr="Image result for microsoft logo">
            <a:extLst>
              <a:ext uri="{FF2B5EF4-FFF2-40B4-BE49-F238E27FC236}">
                <a16:creationId xmlns:a16="http://schemas.microsoft.com/office/drawing/2014/main" id="{6B3FCA96-7D66-4E56-9E0D-FD717AA1D4E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25394" y="6099519"/>
            <a:ext cx="1679184" cy="5037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l="478" t="-1" b="1518"/>
          <a:stretch/>
        </p:blipFill>
        <p:spPr>
          <a:xfrm>
            <a:off x="-7344" y="1"/>
            <a:ext cx="12443819" cy="5265169"/>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784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6407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812101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52842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4749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0929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2845549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019659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54203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738027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12743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3032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96258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69492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34415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7158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03523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7040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15341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7516892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505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53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31142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62613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15754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47515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5619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8453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44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9620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02507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300540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8476670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27672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00"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67571"/>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5990E407-54EC-4E51-B711-7E84C1C2E6D1}"/>
              </a:ext>
            </a:extLst>
          </p:cNvPr>
          <p:cNvPicPr>
            <a:picLocks noChangeAspect="1"/>
          </p:cNvPicPr>
          <p:nvPr userDrawn="1"/>
        </p:nvPicPr>
        <p:blipFill>
          <a:blip r:embed="rId2"/>
          <a:stretch>
            <a:fillRect/>
          </a:stretch>
        </p:blipFill>
        <p:spPr>
          <a:xfrm>
            <a:off x="160119" y="6544742"/>
            <a:ext cx="985051" cy="362344"/>
          </a:xfrm>
          <a:prstGeom prst="rect">
            <a:avLst/>
          </a:prstGeom>
        </p:spPr>
      </p:pic>
    </p:spTree>
    <p:extLst>
      <p:ext uri="{BB962C8B-B14F-4D97-AF65-F5344CB8AC3E}">
        <p14:creationId xmlns:p14="http://schemas.microsoft.com/office/powerpoint/2010/main" val="20807885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3"/>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1" y="2972191"/>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0"/>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8"/>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1" y="2100067"/>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5"/>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3"/>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1" y="1227942"/>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0"/>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09"/>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1" y="355817"/>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5"/>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3"/>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1" y="6460691"/>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1"/>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8"/>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1" y="5588566"/>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4"/>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3"/>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1" y="4716441"/>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49"/>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8"/>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1" y="3844316"/>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5"/>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66046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66037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032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0021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53859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56411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72570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82831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3029837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7064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788630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1948590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41596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5192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53242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173225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867009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532950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30571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39892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27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2872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9734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41633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54672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069307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43330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8" name="Picture 37">
            <a:extLst>
              <a:ext uri="{FF2B5EF4-FFF2-40B4-BE49-F238E27FC236}">
                <a16:creationId xmlns:a16="http://schemas.microsoft.com/office/drawing/2014/main" id="{1B89EEA4-A3BD-4783-9384-814A28CD02F3}"/>
              </a:ext>
            </a:extLst>
          </p:cNvPr>
          <p:cNvPicPr>
            <a:picLocks noChangeAspect="1"/>
          </p:cNvPicPr>
          <p:nvPr userDrawn="1"/>
        </p:nvPicPr>
        <p:blipFill>
          <a:blip r:embed="rId2"/>
          <a:stretch>
            <a:fillRect/>
          </a:stretch>
        </p:blipFill>
        <p:spPr>
          <a:xfrm>
            <a:off x="160119" y="6544742"/>
            <a:ext cx="985051" cy="362344"/>
          </a:xfrm>
          <a:prstGeom prst="rect">
            <a:avLst/>
          </a:prstGeom>
        </p:spPr>
      </p:pic>
    </p:spTree>
    <p:extLst>
      <p:ext uri="{BB962C8B-B14F-4D97-AF65-F5344CB8AC3E}">
        <p14:creationId xmlns:p14="http://schemas.microsoft.com/office/powerpoint/2010/main" val="24257824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0592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1664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3818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56084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7326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68941339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3791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58375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43931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763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11527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67958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293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30.xml"/><Relationship Id="rId7" Type="http://schemas.openxmlformats.org/officeDocument/2006/relationships/theme" Target="../theme/theme10.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4" Type="http://schemas.openxmlformats.org/officeDocument/2006/relationships/slideLayout" Target="../slideLayouts/slideLayout1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theme" Target="../theme/theme11.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12.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image" Target="../media/image60.png"/><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theme" Target="../theme/theme13.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image" Target="../media/image76.emf"/></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theme" Target="../theme/theme14.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image" Target="../media/image60.png"/><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theme" Target="../theme/theme15.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theme" Target="../theme/theme1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53.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theme" Target="../theme/theme17.xml"/><Relationship Id="rId5" Type="http://schemas.openxmlformats.org/officeDocument/2006/relationships/slideLayout" Target="../slideLayouts/slideLayout250.xml"/><Relationship Id="rId10" Type="http://schemas.openxmlformats.org/officeDocument/2006/relationships/slideLayout" Target="../slideLayouts/slideLayout255.xml"/><Relationship Id="rId4" Type="http://schemas.openxmlformats.org/officeDocument/2006/relationships/slideLayout" Target="../slideLayouts/slideLayout249.xml"/><Relationship Id="rId9" Type="http://schemas.openxmlformats.org/officeDocument/2006/relationships/slideLayout" Target="../slideLayouts/slideLayout25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54.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54.png"/><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heme" Target="../theme/theme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54.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6.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90.xml"/><Relationship Id="rId7" Type="http://schemas.openxmlformats.org/officeDocument/2006/relationships/theme" Target="../theme/theme7.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5" Type="http://schemas.openxmlformats.org/officeDocument/2006/relationships/slideLayout" Target="../slideLayouts/slideLayout92.xml"/><Relationship Id="rId4"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96.xml"/><Relationship Id="rId7" Type="http://schemas.openxmlformats.org/officeDocument/2006/relationships/image" Target="../media/image60.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theme" Target="../theme/theme8.xml"/><Relationship Id="rId5" Type="http://schemas.openxmlformats.org/officeDocument/2006/relationships/slideLayout" Target="../slideLayouts/slideLayout98.xml"/><Relationship Id="rId4" Type="http://schemas.openxmlformats.org/officeDocument/2006/relationships/slideLayout" Target="../slideLayouts/slideLayout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6724771"/>
      </p:ext>
    </p:extLst>
  </p:cSld>
  <p:clrMap bg1="dk1" tx1="lt1" bg2="dk2" tx2="lt2" accent1="accent1" accent2="accent2" accent3="accent3" accent4="accent4" accent5="accent5" accent6="accent6" hlink="hlink" folHlink="folHlink"/>
  <p:sldLayoutIdLst>
    <p:sldLayoutId id="2147484307" r:id="rId1"/>
    <p:sldLayoutId id="2147484310" r:id="rId2"/>
    <p:sldLayoutId id="2147484311" r:id="rId3"/>
    <p:sldLayoutId id="2147484319" r:id="rId4"/>
    <p:sldLayoutId id="2147484321" r:id="rId5"/>
    <p:sldLayoutId id="2147484323" r:id="rId6"/>
    <p:sldLayoutId id="2147484402" r:id="rId7"/>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84204178"/>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6"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514158772"/>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Lst>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97573041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9"/>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3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8822747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39" r:id="rId25"/>
    <p:sldLayoutId id="2147484640" r:id="rId26"/>
    <p:sldLayoutId id="214748464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027" y="446872"/>
            <a:ext cx="11523558" cy="565027"/>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21025" y="1353570"/>
            <a:ext cx="11523559" cy="193050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86290E41-8C55-4804-97FE-D8F4B521CAA0}"/>
              </a:ext>
            </a:extLst>
          </p:cNvPr>
          <p:cNvSpPr txBox="1">
            <a:spLocks/>
          </p:cNvSpPr>
          <p:nvPr userDrawn="1"/>
        </p:nvSpPr>
        <p:spPr>
          <a:xfrm>
            <a:off x="421027" y="6632983"/>
            <a:ext cx="2798208" cy="144069"/>
          </a:xfrm>
          <a:prstGeom prst="rect">
            <a:avLst/>
          </a:prstGeom>
        </p:spPr>
        <p:txBody>
          <a:bodyPr vert="horz" wrap="square" lIns="0" tIns="0" rIns="0" bIns="0" rtlCol="0" anchor="ctr">
            <a:spAutoFit/>
          </a:bodyPr>
          <a:lstStyle>
            <a:defPPr>
              <a:defRPr lang="en-US"/>
            </a:defPPr>
            <a:lvl1pPr marL="0" algn="l" defTabSz="914400" rtl="0" eaLnBrk="1" latinLnBrk="0" hangingPunct="1">
              <a:defRPr lang="en-US" sz="900" kern="1200" smtClean="0">
                <a:solidFill>
                  <a:srgbClr val="A5A5A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18"/>
              <a:t>Windows 10 IoT Storybook I October 2018 Update</a:t>
            </a:r>
            <a:endParaRPr sz="918"/>
          </a:p>
        </p:txBody>
      </p:sp>
    </p:spTree>
    <p:extLst>
      <p:ext uri="{BB962C8B-B14F-4D97-AF65-F5344CB8AC3E}">
        <p14:creationId xmlns:p14="http://schemas.microsoft.com/office/powerpoint/2010/main" val="1192205407"/>
      </p:ext>
    </p:extLst>
  </p:cSld>
  <p:clrMap bg1="lt1" tx1="dk1" bg2="lt2" tx2="dk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49" r:id="rId7"/>
    <p:sldLayoutId id="2147484650" r:id="rId8"/>
    <p:sldLayoutId id="2147484651" r:id="rId9"/>
    <p:sldLayoutId id="2147484652" r:id="rId10"/>
    <p:sldLayoutId id="2147484653" r:id="rId11"/>
    <p:sldLayoutId id="2147484654" r:id="rId12"/>
    <p:sldLayoutId id="2147484655" r:id="rId13"/>
    <p:sldLayoutId id="2147484656" r:id="rId14"/>
  </p:sldLayoutIdLst>
  <p:transition>
    <p:fade/>
  </p:transition>
  <p:hf sldNum="0" hdr="0" ftr="0" dt="0"/>
  <p:txStyles>
    <p:titleStyle>
      <a:lvl1pPr algn="l" defTabSz="932573" rtl="0" eaLnBrk="1" latinLnBrk="0" hangingPunct="1">
        <a:lnSpc>
          <a:spcPct val="90000"/>
        </a:lnSpc>
        <a:spcBef>
          <a:spcPct val="0"/>
        </a:spcBef>
        <a:buNone/>
        <a:defRPr sz="4080" b="0" kern="1200" spc="-82" baseline="0">
          <a:solidFill>
            <a:schemeClr val="accent1"/>
          </a:solidFill>
          <a:latin typeface="Segoe UI Semilight" panose="020B0402040204020203" pitchFamily="34" charset="0"/>
          <a:ea typeface="+mj-ea"/>
          <a:cs typeface="Segoe UI Semilight" panose="020B0402040204020203" pitchFamily="34" charset="0"/>
        </a:defRPr>
      </a:lvl1pPr>
    </p:titleStyle>
    <p:bodyStyle>
      <a:lvl1pPr marL="0" indent="0" algn="l" defTabSz="932573" rtl="0" eaLnBrk="1" latinLnBrk="0" hangingPunct="1">
        <a:lnSpc>
          <a:spcPct val="100000"/>
        </a:lnSpc>
        <a:spcBef>
          <a:spcPts val="0"/>
        </a:spcBef>
        <a:spcAft>
          <a:spcPts val="1224"/>
        </a:spcAft>
        <a:buFont typeface="Arial" panose="020B0604020202020204" pitchFamily="34" charset="0"/>
        <a:buNone/>
        <a:defRPr sz="2448" b="0" kern="1200">
          <a:solidFill>
            <a:schemeClr val="tx1"/>
          </a:solidFill>
          <a:latin typeface="+mn-lt"/>
          <a:ea typeface="+mn-ea"/>
          <a:cs typeface="+mn-cs"/>
        </a:defRPr>
      </a:lvl1pPr>
      <a:lvl2pPr marL="0" indent="0" algn="l" defTabSz="932573" rtl="0" eaLnBrk="1" latinLnBrk="0" hangingPunct="1">
        <a:lnSpc>
          <a:spcPct val="100000"/>
        </a:lnSpc>
        <a:spcBef>
          <a:spcPts val="0"/>
        </a:spcBef>
        <a:spcAft>
          <a:spcPts val="612"/>
        </a:spcAft>
        <a:buFont typeface="Arial" panose="020B0604020202020204" pitchFamily="34" charset="0"/>
        <a:buNone/>
        <a:defRPr sz="2040" kern="1200">
          <a:solidFill>
            <a:schemeClr val="tx1"/>
          </a:solidFill>
          <a:latin typeface="+mn-lt"/>
          <a:ea typeface="+mn-ea"/>
          <a:cs typeface="+mn-cs"/>
        </a:defRPr>
      </a:lvl2pPr>
      <a:lvl3pPr marL="238001"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3pPr>
      <a:lvl4pPr marL="466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4pPr>
      <a:lvl5pPr marL="704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267">
          <p15:clr>
            <a:srgbClr val="F26B43"/>
          </p15:clr>
        </p15:guide>
        <p15:guide id="4" pos="2691">
          <p15:clr>
            <a:srgbClr val="F26B43"/>
          </p15:clr>
        </p15:guide>
        <p15:guide id="5" pos="2115">
          <p15:clr>
            <a:srgbClr val="F26B43"/>
          </p15:clr>
        </p15:guide>
        <p15:guide id="6" pos="1539">
          <p15:clr>
            <a:srgbClr val="F26B43"/>
          </p15:clr>
        </p15:guide>
        <p15:guide id="7" pos="963">
          <p15:clr>
            <a:srgbClr val="F26B43"/>
          </p15:clr>
        </p15:guide>
        <p15:guide id="8" pos="387">
          <p15:clr>
            <a:srgbClr val="F26B43"/>
          </p15:clr>
        </p15:guide>
        <p15:guide id="9" pos="260">
          <p15:clr>
            <a:srgbClr val="F26B43"/>
          </p15:clr>
        </p15:guide>
        <p15:guide id="10" orient="horz" pos="181">
          <p15:clr>
            <a:srgbClr val="F26B43"/>
          </p15:clr>
        </p15:guide>
        <p15:guide id="11" orient="horz" pos="363">
          <p15:clr>
            <a:srgbClr val="F26B43"/>
          </p15:clr>
        </p15:guide>
        <p15:guide id="12" pos="4419">
          <p15:clr>
            <a:srgbClr val="F26B43"/>
          </p15:clr>
        </p15:guide>
        <p15:guide id="13" pos="4995">
          <p15:clr>
            <a:srgbClr val="F26B43"/>
          </p15:clr>
        </p15:guide>
        <p15:guide id="14" pos="5579">
          <p15:clr>
            <a:srgbClr val="F26B43"/>
          </p15:clr>
        </p15:guide>
        <p15:guide id="15" pos="6155">
          <p15:clr>
            <a:srgbClr val="F26B43"/>
          </p15:clr>
        </p15:guide>
        <p15:guide id="16" pos="6731">
          <p15:clr>
            <a:srgbClr val="F26B43"/>
          </p15:clr>
        </p15:guide>
        <p15:guide id="17" pos="7307">
          <p15:clr>
            <a:srgbClr val="F26B43"/>
          </p15:clr>
        </p15:guide>
        <p15:guide id="18" pos="7440">
          <p15:clr>
            <a:srgbClr val="F26B43"/>
          </p15:clr>
        </p15:guide>
        <p15:guide id="19" orient="horz" pos="4135">
          <p15:clr>
            <a:srgbClr val="F26B43"/>
          </p15:clr>
        </p15:guide>
        <p15:guide id="20" orient="horz" pos="276">
          <p15:clr>
            <a:srgbClr val="F26B43"/>
          </p15:clr>
        </p15:guide>
        <p15:guide id="21" orient="horz" pos="836">
          <p15:clr>
            <a:srgbClr val="F26B43"/>
          </p15:clr>
        </p15:guide>
        <p15:guide id="22" pos="7557">
          <p15:clr>
            <a:srgbClr val="F26B43"/>
          </p15:clr>
        </p15:guide>
        <p15:guide id="23" pos="129">
          <p15:clr>
            <a:srgbClr val="F26B43"/>
          </p15:clr>
        </p15:guide>
        <p15:guide id="24" orient="horz" pos="120">
          <p15:clr>
            <a:srgbClr val="F26B43"/>
          </p15:clr>
        </p15:guide>
        <p15:guide id="25" orient="horz" pos="4195">
          <p15:clr>
            <a:srgbClr val="F26B43"/>
          </p15:clr>
        </p15:guide>
        <p15:guide id="26" orient="horz" pos="106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393899" y="3050513"/>
            <a:ext cx="6995160" cy="894134"/>
          </a:xfrm>
          <a:prstGeom prst="rect">
            <a:avLst/>
          </a:prstGeom>
        </p:spPr>
      </p:pic>
      <p:grpSp>
        <p:nvGrpSpPr>
          <p:cNvPr id="5" name="Group 4"/>
          <p:cNvGrpSpPr/>
          <p:nvPr userDrawn="1"/>
        </p:nvGrpSpPr>
        <p:grpSpPr>
          <a:xfrm>
            <a:off x="12618967" y="0"/>
            <a:ext cx="952401" cy="5766967"/>
            <a:chOff x="12618967" y="0"/>
            <a:chExt cx="952401" cy="5766967"/>
          </a:xfrm>
        </p:grpSpPr>
        <p:grpSp>
          <p:nvGrpSpPr>
            <p:cNvPr id="6" name="Group 5"/>
            <p:cNvGrpSpPr/>
            <p:nvPr userDrawn="1"/>
          </p:nvGrpSpPr>
          <p:grpSpPr>
            <a:xfrm rot="5400000">
              <a:off x="11584220" y="1040742"/>
              <a:ext cx="2698730" cy="629236"/>
              <a:chOff x="1584344" y="4543426"/>
              <a:chExt cx="2698730" cy="629236"/>
            </a:xfrm>
          </p:grpSpPr>
          <p:sp>
            <p:nvSpPr>
              <p:cNvPr id="13" name="Rectangle 1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5" name="Rectangle 14"/>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8" name="Rectangle 17"/>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8" name="TextBox 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9" name="TextBox 8"/>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10" name="Rectangle 9"/>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1" name="Rectangle 10"/>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2" name="Rectangle 11"/>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474930485"/>
      </p:ext>
    </p:extLst>
  </p:cSld>
  <p:clrMap bg1="lt1" tx1="dk1" bg2="lt2" tx2="dk2" accent1="accent1" accent2="accent2" accent3="accent3" accent4="accent4" accent5="accent5" accent6="accent6" hlink="hlink" folHlink="folHlink"/>
  <p:sldLayoutIdLst>
    <p:sldLayoutId id="2147484658" r:id="rId1"/>
    <p:sldLayoutId id="2147484659" r:id="rId2"/>
    <p:sldLayoutId id="2147484660" r:id="rId3"/>
    <p:sldLayoutId id="2147484661" r:id="rId4"/>
    <p:sldLayoutId id="2147484662" r:id="rId5"/>
    <p:sldLayoutId id="2147484663" r:id="rId6"/>
    <p:sldLayoutId id="2147484664" r:id="rId7"/>
    <p:sldLayoutId id="2147484665" r:id="rId8"/>
    <p:sldLayoutId id="2147484666" r:id="rId9"/>
    <p:sldLayoutId id="2147484667" r:id="rId10"/>
    <p:sldLayoutId id="2147484668" r:id="rId11"/>
    <p:sldLayoutId id="2147484669" r:id="rId12"/>
    <p:sldLayoutId id="2147484670" r:id="rId13"/>
    <p:sldLayoutId id="2147484671" r:id="rId14"/>
    <p:sldLayoutId id="2147484672" r:id="rId15"/>
    <p:sldLayoutId id="2147484673" r:id="rId16"/>
    <p:sldLayoutId id="2147484674" r:id="rId17"/>
    <p:sldLayoutId id="2147484675" r:id="rId18"/>
    <p:sldLayoutId id="2147484676" r:id="rId19"/>
    <p:sldLayoutId id="2147484677" r:id="rId20"/>
    <p:sldLayoutId id="2147484678" r:id="rId21"/>
    <p:sldLayoutId id="2147484679" r:id="rId22"/>
    <p:sldLayoutId id="2147484680" r:id="rId23"/>
    <p:sldLayoutId id="214748468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7" pos="173">
          <p15:clr>
            <a:srgbClr val="5ACBF0"/>
          </p15:clr>
        </p15:guide>
        <p15:guide id="28" pos="288">
          <p15:clr>
            <a:srgbClr val="C35EA4"/>
          </p15:clr>
        </p15:guide>
        <p15:guide id="29" pos="7546">
          <p15:clr>
            <a:srgbClr val="C35EA4"/>
          </p15:clr>
        </p15:guide>
        <p15:guide id="30" orient="horz" pos="4219">
          <p15:clr>
            <a:srgbClr val="5ACBF0"/>
          </p15:clr>
        </p15:guide>
        <p15:guide id="31" orient="horz" pos="302">
          <p15:clr>
            <a:srgbClr val="C35EA4"/>
          </p15:clr>
        </p15:guide>
        <p15:guide id="32"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027" y="446872"/>
            <a:ext cx="11523558" cy="565027"/>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21025" y="1353570"/>
            <a:ext cx="11523559" cy="193050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86290E41-8C55-4804-97FE-D8F4B521CAA0}"/>
              </a:ext>
            </a:extLst>
          </p:cNvPr>
          <p:cNvSpPr txBox="1">
            <a:spLocks/>
          </p:cNvSpPr>
          <p:nvPr userDrawn="1"/>
        </p:nvSpPr>
        <p:spPr>
          <a:xfrm>
            <a:off x="421027" y="6632983"/>
            <a:ext cx="2798208" cy="144069"/>
          </a:xfrm>
          <a:prstGeom prst="rect">
            <a:avLst/>
          </a:prstGeom>
        </p:spPr>
        <p:txBody>
          <a:bodyPr vert="horz" wrap="square" lIns="0" tIns="0" rIns="0" bIns="0" rtlCol="0" anchor="ctr">
            <a:spAutoFit/>
          </a:bodyPr>
          <a:lstStyle>
            <a:defPPr>
              <a:defRPr lang="en-US"/>
            </a:defPPr>
            <a:lvl1pPr marL="0" algn="l" defTabSz="914400" rtl="0" eaLnBrk="1" latinLnBrk="0" hangingPunct="1">
              <a:defRPr lang="en-US" sz="900" kern="1200" smtClean="0">
                <a:solidFill>
                  <a:srgbClr val="A5A5A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18"/>
              <a:t>Windows 10 IoT Storybook I April 2018 Update</a:t>
            </a:r>
            <a:endParaRPr sz="918"/>
          </a:p>
        </p:txBody>
      </p:sp>
    </p:spTree>
    <p:extLst>
      <p:ext uri="{BB962C8B-B14F-4D97-AF65-F5344CB8AC3E}">
        <p14:creationId xmlns:p14="http://schemas.microsoft.com/office/powerpoint/2010/main" val="1586004714"/>
      </p:ext>
    </p:extLst>
  </p:cSld>
  <p:clrMap bg1="lt1" tx1="dk1" bg2="lt2" tx2="dk2" accent1="accent1" accent2="accent2" accent3="accent3" accent4="accent4" accent5="accent5" accent6="accent6" hlink="hlink" folHlink="folHlink"/>
  <p:sldLayoutIdLst>
    <p:sldLayoutId id="2147484683" r:id="rId1"/>
    <p:sldLayoutId id="2147484684" r:id="rId2"/>
    <p:sldLayoutId id="2147484685" r:id="rId3"/>
    <p:sldLayoutId id="2147484686" r:id="rId4"/>
    <p:sldLayoutId id="2147484687" r:id="rId5"/>
    <p:sldLayoutId id="2147484688" r:id="rId6"/>
    <p:sldLayoutId id="2147484689" r:id="rId7"/>
    <p:sldLayoutId id="2147484690" r:id="rId8"/>
    <p:sldLayoutId id="2147484691" r:id="rId9"/>
    <p:sldLayoutId id="2147484692" r:id="rId10"/>
    <p:sldLayoutId id="2147484693" r:id="rId11"/>
    <p:sldLayoutId id="2147484694" r:id="rId12"/>
    <p:sldLayoutId id="2147484695" r:id="rId13"/>
    <p:sldLayoutId id="2147484696" r:id="rId14"/>
  </p:sldLayoutIdLst>
  <p:transition>
    <p:fade/>
  </p:transition>
  <p:hf sldNum="0" hdr="0" ftr="0" dt="0"/>
  <p:txStyles>
    <p:titleStyle>
      <a:lvl1pPr algn="l" defTabSz="932573" rtl="0" eaLnBrk="1" latinLnBrk="0" hangingPunct="1">
        <a:lnSpc>
          <a:spcPct val="90000"/>
        </a:lnSpc>
        <a:spcBef>
          <a:spcPct val="0"/>
        </a:spcBef>
        <a:buNone/>
        <a:defRPr sz="4080" b="0" kern="1200" spc="-82" baseline="0">
          <a:solidFill>
            <a:schemeClr val="accent1"/>
          </a:solidFill>
          <a:latin typeface="Segoe UI Semilight" panose="020B0402040204020203" pitchFamily="34" charset="0"/>
          <a:ea typeface="+mj-ea"/>
          <a:cs typeface="Segoe UI Semilight" panose="020B0402040204020203" pitchFamily="34" charset="0"/>
        </a:defRPr>
      </a:lvl1pPr>
    </p:titleStyle>
    <p:bodyStyle>
      <a:lvl1pPr marL="0" indent="0" algn="l" defTabSz="932573" rtl="0" eaLnBrk="1" latinLnBrk="0" hangingPunct="1">
        <a:lnSpc>
          <a:spcPct val="100000"/>
        </a:lnSpc>
        <a:spcBef>
          <a:spcPts val="0"/>
        </a:spcBef>
        <a:spcAft>
          <a:spcPts val="1224"/>
        </a:spcAft>
        <a:buFont typeface="Arial" panose="020B0604020202020204" pitchFamily="34" charset="0"/>
        <a:buNone/>
        <a:defRPr sz="2448" b="0" kern="1200">
          <a:solidFill>
            <a:schemeClr val="tx1"/>
          </a:solidFill>
          <a:latin typeface="+mn-lt"/>
          <a:ea typeface="+mn-ea"/>
          <a:cs typeface="+mn-cs"/>
        </a:defRPr>
      </a:lvl1pPr>
      <a:lvl2pPr marL="0" indent="0" algn="l" defTabSz="932573" rtl="0" eaLnBrk="1" latinLnBrk="0" hangingPunct="1">
        <a:lnSpc>
          <a:spcPct val="100000"/>
        </a:lnSpc>
        <a:spcBef>
          <a:spcPts val="0"/>
        </a:spcBef>
        <a:spcAft>
          <a:spcPts val="612"/>
        </a:spcAft>
        <a:buFont typeface="Arial" panose="020B0604020202020204" pitchFamily="34" charset="0"/>
        <a:buNone/>
        <a:defRPr sz="2040" kern="1200">
          <a:solidFill>
            <a:schemeClr val="tx1"/>
          </a:solidFill>
          <a:latin typeface="+mn-lt"/>
          <a:ea typeface="+mn-ea"/>
          <a:cs typeface="+mn-cs"/>
        </a:defRPr>
      </a:lvl2pPr>
      <a:lvl3pPr marL="238001"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3pPr>
      <a:lvl4pPr marL="466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4pPr>
      <a:lvl5pPr marL="704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267">
          <p15:clr>
            <a:srgbClr val="F26B43"/>
          </p15:clr>
        </p15:guide>
        <p15:guide id="4" pos="2691">
          <p15:clr>
            <a:srgbClr val="F26B43"/>
          </p15:clr>
        </p15:guide>
        <p15:guide id="5" pos="2115">
          <p15:clr>
            <a:srgbClr val="F26B43"/>
          </p15:clr>
        </p15:guide>
        <p15:guide id="6" pos="1539">
          <p15:clr>
            <a:srgbClr val="F26B43"/>
          </p15:clr>
        </p15:guide>
        <p15:guide id="7" pos="963">
          <p15:clr>
            <a:srgbClr val="F26B43"/>
          </p15:clr>
        </p15:guide>
        <p15:guide id="8" pos="387">
          <p15:clr>
            <a:srgbClr val="F26B43"/>
          </p15:clr>
        </p15:guide>
        <p15:guide id="9" pos="260">
          <p15:clr>
            <a:srgbClr val="F26B43"/>
          </p15:clr>
        </p15:guide>
        <p15:guide id="10" orient="horz" pos="181">
          <p15:clr>
            <a:srgbClr val="F26B43"/>
          </p15:clr>
        </p15:guide>
        <p15:guide id="11" orient="horz" pos="363">
          <p15:clr>
            <a:srgbClr val="F26B43"/>
          </p15:clr>
        </p15:guide>
        <p15:guide id="12" pos="4419">
          <p15:clr>
            <a:srgbClr val="F26B43"/>
          </p15:clr>
        </p15:guide>
        <p15:guide id="13" pos="4995">
          <p15:clr>
            <a:srgbClr val="F26B43"/>
          </p15:clr>
        </p15:guide>
        <p15:guide id="14" pos="5579">
          <p15:clr>
            <a:srgbClr val="F26B43"/>
          </p15:clr>
        </p15:guide>
        <p15:guide id="15" pos="6155">
          <p15:clr>
            <a:srgbClr val="F26B43"/>
          </p15:clr>
        </p15:guide>
        <p15:guide id="16" pos="6731">
          <p15:clr>
            <a:srgbClr val="F26B43"/>
          </p15:clr>
        </p15:guide>
        <p15:guide id="17" pos="7307">
          <p15:clr>
            <a:srgbClr val="F26B43"/>
          </p15:clr>
        </p15:guide>
        <p15:guide id="18" pos="7440">
          <p15:clr>
            <a:srgbClr val="F26B43"/>
          </p15:clr>
        </p15:guide>
        <p15:guide id="19" orient="horz" pos="4135">
          <p15:clr>
            <a:srgbClr val="F26B43"/>
          </p15:clr>
        </p15:guide>
        <p15:guide id="20" orient="horz" pos="276">
          <p15:clr>
            <a:srgbClr val="F26B43"/>
          </p15:clr>
        </p15:guide>
        <p15:guide id="21" orient="horz" pos="836">
          <p15:clr>
            <a:srgbClr val="F26B43"/>
          </p15:clr>
        </p15:guide>
        <p15:guide id="22" pos="7557">
          <p15:clr>
            <a:srgbClr val="F26B43"/>
          </p15:clr>
        </p15:guide>
        <p15:guide id="23" pos="129">
          <p15:clr>
            <a:srgbClr val="F26B43"/>
          </p15:clr>
        </p15:guide>
        <p15:guide id="24" orient="horz" pos="120">
          <p15:clr>
            <a:srgbClr val="F26B43"/>
          </p15:clr>
        </p15:guide>
        <p15:guide id="25" orient="horz" pos="4195">
          <p15:clr>
            <a:srgbClr val="F26B43"/>
          </p15:clr>
        </p15:guide>
        <p15:guide id="26" orient="horz" pos="1066">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82461746"/>
      </p:ext>
    </p:extLst>
  </p:cSld>
  <p:clrMap bg1="lt1" tx1="dk1" bg2="lt2" tx2="dk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56786694"/>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20" r:id="rId15"/>
    <p:sldLayoutId id="2147484421" r:id="rId16"/>
    <p:sldLayoutId id="2147484422" r:id="rId17"/>
    <p:sldLayoutId id="2147484423" r:id="rId18"/>
    <p:sldLayoutId id="2147484424" r:id="rId19"/>
    <p:sldLayoutId id="2147484425" r:id="rId20"/>
    <p:sldLayoutId id="2147484426" r:id="rId21"/>
    <p:sldLayoutId id="2147484428" r:id="rId22"/>
    <p:sldLayoutId id="2147484524"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36508984"/>
      </p:ext>
    </p:extLst>
  </p:cSld>
  <p:clrMap bg1="dk1" tx1="lt1" bg2="dk2" tx2="lt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225639"/>
      </p:ext>
    </p:extLst>
  </p:cSld>
  <p:clrMap bg1="dk1" tx1="lt1" bg2="dk2" tx2="lt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 id="2147484480" r:id="rId15"/>
    <p:sldLayoutId id="2147484481" r:id="rId16"/>
    <p:sldLayoutId id="2147484484" r:id="rId17"/>
    <p:sldLayoutId id="2147484485" r:id="rId18"/>
    <p:sldLayoutId id="2147484486" r:id="rId19"/>
    <p:sldLayoutId id="2147484487" r:id="rId20"/>
    <p:sldLayoutId id="2147484488" r:id="rId21"/>
    <p:sldLayoutId id="2147484489" r:id="rId22"/>
    <p:sldLayoutId id="2147484491" r:id="rId23"/>
    <p:sldLayoutId id="2147484589" r:id="rId24"/>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3355431"/>
      </p:ext>
    </p:extLst>
  </p:cSld>
  <p:clrMap bg1="lt1" tx1="dk1" bg2="lt2" tx2="dk2" accent1="accent1" accent2="accent2" accent3="accent3" accent4="accent4" accent5="accent5" accent6="accent6" hlink="hlink" folHlink="folHlink"/>
  <p:sldLayoutIdLst>
    <p:sldLayoutId id="2147484495" r:id="rId1"/>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19956767"/>
      </p:ext>
    </p:extLst>
  </p:cSld>
  <p:clrMap bg1="dk1" tx1="lt1" bg2="dk2" tx2="lt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5" r:id="rId17"/>
    <p:sldLayoutId id="2147484516" r:id="rId18"/>
    <p:sldLayoutId id="2147484517" r:id="rId19"/>
    <p:sldLayoutId id="2147484518" r:id="rId20"/>
    <p:sldLayoutId id="2147484519" r:id="rId21"/>
    <p:sldLayoutId id="2147484520" r:id="rId22"/>
    <p:sldLayoutId id="2147484521" r:id="rId23"/>
    <p:sldLayoutId id="2147484523" r:id="rId24"/>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71250607"/>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2"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77687285"/>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1716251"/>
      </p:ext>
    </p:extLst>
  </p:cSld>
  <p:clrMap bg1="dk1" tx1="lt1" bg2="dk2" tx2="lt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 id="2147484566" r:id="rId27"/>
    <p:sldLayoutId id="2147484567" r:id="rId28"/>
    <p:sldLayoutId id="2147484568" r:id="rId2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xml"/><Relationship Id="rId1" Type="http://schemas.openxmlformats.org/officeDocument/2006/relationships/slideLayout" Target="../slideLayouts/slideLayout191.xml"/></Relationships>
</file>

<file path=ppt/slides/_rels/slide1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xml"/><Relationship Id="rId1" Type="http://schemas.openxmlformats.org/officeDocument/2006/relationships/slideLayout" Target="../slideLayouts/slideLayout191.xml"/><Relationship Id="rId4" Type="http://schemas.openxmlformats.org/officeDocument/2006/relationships/image" Target="../media/image103.jpeg"/></Relationships>
</file>

<file path=ppt/slides/_rels/slide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177.xml"/></Relationships>
</file>

<file path=ppt/slides/_rels/slide1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248.xml"/><Relationship Id="rId4" Type="http://schemas.microsoft.com/office/2007/relationships/hdphoto" Target="../media/hdphoto11.wdp"/></Relationships>
</file>

<file path=ppt/slides/_rels/slide1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3.xml"/><Relationship Id="rId1" Type="http://schemas.openxmlformats.org/officeDocument/2006/relationships/slideLayout" Target="../slideLayouts/slideLayout191.xml"/></Relationships>
</file>

<file path=ppt/slides/_rels/slide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170.xml"/></Relationships>
</file>

<file path=ppt/slides/_rels/slide1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5.xml"/><Relationship Id="rId1" Type="http://schemas.openxmlformats.org/officeDocument/2006/relationships/slideLayout" Target="../slideLayouts/slideLayout247.xml"/></Relationships>
</file>

<file path=ppt/slides/_rels/slide18.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jpeg"/><Relationship Id="rId3" Type="http://schemas.openxmlformats.org/officeDocument/2006/relationships/image" Target="../media/image111.gif"/><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247.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1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png"/><Relationship Id="rId18" Type="http://schemas.openxmlformats.org/officeDocument/2006/relationships/image" Target="../media/image136.png"/><Relationship Id="rId26" Type="http://schemas.openxmlformats.org/officeDocument/2006/relationships/image" Target="../media/image144.png"/><Relationship Id="rId39" Type="http://schemas.openxmlformats.org/officeDocument/2006/relationships/image" Target="../media/image157.png"/><Relationship Id="rId3" Type="http://schemas.openxmlformats.org/officeDocument/2006/relationships/image" Target="../media/image123.png"/><Relationship Id="rId21" Type="http://schemas.openxmlformats.org/officeDocument/2006/relationships/image" Target="../media/image139.png"/><Relationship Id="rId34" Type="http://schemas.openxmlformats.org/officeDocument/2006/relationships/image" Target="../media/image152.png"/><Relationship Id="rId7" Type="http://schemas.openxmlformats.org/officeDocument/2006/relationships/image" Target="../media/image127.png"/><Relationship Id="rId12" Type="http://schemas.openxmlformats.org/officeDocument/2006/relationships/hyperlink" Target="http://www.asd.gov.au/infosec/irap/index.htm" TargetMode="External"/><Relationship Id="rId17" Type="http://schemas.openxmlformats.org/officeDocument/2006/relationships/image" Target="../media/image135.jpeg"/><Relationship Id="rId25" Type="http://schemas.openxmlformats.org/officeDocument/2006/relationships/image" Target="../media/image143.jpeg"/><Relationship Id="rId33" Type="http://schemas.openxmlformats.org/officeDocument/2006/relationships/image" Target="../media/image151.jpeg"/><Relationship Id="rId38" Type="http://schemas.openxmlformats.org/officeDocument/2006/relationships/image" Target="../media/image156.png"/><Relationship Id="rId2" Type="http://schemas.openxmlformats.org/officeDocument/2006/relationships/notesSlide" Target="../notesSlides/notesSlide17.xml"/><Relationship Id="rId16" Type="http://schemas.openxmlformats.org/officeDocument/2006/relationships/image" Target="../media/image134.jpeg"/><Relationship Id="rId20" Type="http://schemas.openxmlformats.org/officeDocument/2006/relationships/image" Target="../media/image138.png"/><Relationship Id="rId29" Type="http://schemas.openxmlformats.org/officeDocument/2006/relationships/image" Target="../media/image147.png"/><Relationship Id="rId1" Type="http://schemas.openxmlformats.org/officeDocument/2006/relationships/slideLayout" Target="../slideLayouts/slideLayout247.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2.png"/><Relationship Id="rId32" Type="http://schemas.openxmlformats.org/officeDocument/2006/relationships/image" Target="../media/image150.png"/><Relationship Id="rId37" Type="http://schemas.openxmlformats.org/officeDocument/2006/relationships/image" Target="../media/image155.png"/><Relationship Id="rId40" Type="http://schemas.openxmlformats.org/officeDocument/2006/relationships/image" Target="../media/image158.png"/><Relationship Id="rId5" Type="http://schemas.openxmlformats.org/officeDocument/2006/relationships/image" Target="../media/image125.jpeg"/><Relationship Id="rId15" Type="http://schemas.openxmlformats.org/officeDocument/2006/relationships/image" Target="../media/image133.jpeg"/><Relationship Id="rId23" Type="http://schemas.openxmlformats.org/officeDocument/2006/relationships/image" Target="../media/image141.jpeg"/><Relationship Id="rId28" Type="http://schemas.openxmlformats.org/officeDocument/2006/relationships/image" Target="../media/image146.jpeg"/><Relationship Id="rId36" Type="http://schemas.openxmlformats.org/officeDocument/2006/relationships/image" Target="../media/image154.jpeg"/><Relationship Id="rId10" Type="http://schemas.openxmlformats.org/officeDocument/2006/relationships/image" Target="../media/image130.png"/><Relationship Id="rId19" Type="http://schemas.openxmlformats.org/officeDocument/2006/relationships/image" Target="../media/image137.png"/><Relationship Id="rId31" Type="http://schemas.openxmlformats.org/officeDocument/2006/relationships/image" Target="../media/image149.png"/><Relationship Id="rId4" Type="http://schemas.openxmlformats.org/officeDocument/2006/relationships/image" Target="../media/image124.jpeg"/><Relationship Id="rId9" Type="http://schemas.openxmlformats.org/officeDocument/2006/relationships/image" Target="../media/image129.png"/><Relationship Id="rId14" Type="http://schemas.openxmlformats.org/officeDocument/2006/relationships/hyperlink" Target="https://www.fisc.or.jp/" TargetMode="External"/><Relationship Id="rId22" Type="http://schemas.openxmlformats.org/officeDocument/2006/relationships/image" Target="../media/image140.png"/><Relationship Id="rId27" Type="http://schemas.openxmlformats.org/officeDocument/2006/relationships/image" Target="../media/image145.png"/><Relationship Id="rId30" Type="http://schemas.openxmlformats.org/officeDocument/2006/relationships/image" Target="../media/image148.png"/><Relationship Id="rId35" Type="http://schemas.openxmlformats.org/officeDocument/2006/relationships/image" Target="../media/image153.jpeg"/></Relationships>
</file>

<file path=ppt/slides/_rels/slide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windows-hardware/design/minimum/minimum-hardware-requirements-overview" TargetMode="External"/><Relationship Id="rId2" Type="http://schemas.openxmlformats.org/officeDocument/2006/relationships/notesSlide" Target="../notesSlides/notesSlide18.xml"/><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20.xml"/><Relationship Id="rId1" Type="http://schemas.openxmlformats.org/officeDocument/2006/relationships/slideLayout" Target="../slideLayouts/slideLayout170.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jpeg"/></Relationships>
</file>

<file path=ppt/slides/_rels/slide2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21.xml"/><Relationship Id="rId1" Type="http://schemas.openxmlformats.org/officeDocument/2006/relationships/slideLayout" Target="../slideLayouts/slideLayout170.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5.xml"/></Relationships>
</file>

<file path=ppt/slides/_rels/slide2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6.xml"/><Relationship Id="rId1" Type="http://schemas.openxmlformats.org/officeDocument/2006/relationships/slideLayout" Target="../slideLayouts/slideLayout2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0.xml"/></Relationships>
</file>

<file path=ppt/slides/_rels/slide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0.xml"/></Relationships>
</file>

<file path=ppt/slides/_rels/slide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9.xml"/><Relationship Id="rId1" Type="http://schemas.openxmlformats.org/officeDocument/2006/relationships/slideLayout" Target="../slideLayouts/slideLayout192.xml"/></Relationships>
</file>

<file path=ppt/slides/_rels/slide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0.xml"/><Relationship Id="rId1" Type="http://schemas.openxmlformats.org/officeDocument/2006/relationships/slideLayout" Target="../slideLayouts/slideLayout192.xml"/></Relationships>
</file>

<file path=ppt/slides/_rels/slide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1.xml"/><Relationship Id="rId1" Type="http://schemas.openxmlformats.org/officeDocument/2006/relationships/slideLayout" Target="../slideLayouts/slideLayout192.xml"/></Relationships>
</file>

<file path=ppt/slides/_rels/slide3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2.xml"/><Relationship Id="rId1" Type="http://schemas.openxmlformats.org/officeDocument/2006/relationships/slideLayout" Target="../slideLayouts/slideLayout192.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193.xml"/></Relationships>
</file>

<file path=ppt/slides/_rels/slide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4.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193.xml"/></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97.png"/><Relationship Id="rId18" Type="http://schemas.microsoft.com/office/2007/relationships/hdphoto" Target="../media/hdphoto10.wdp"/><Relationship Id="rId3" Type="http://schemas.openxmlformats.org/officeDocument/2006/relationships/image" Target="../media/image92.png"/><Relationship Id="rId7" Type="http://schemas.openxmlformats.org/officeDocument/2006/relationships/image" Target="../media/image94.png"/><Relationship Id="rId12" Type="http://schemas.microsoft.com/office/2007/relationships/hdphoto" Target="../media/hdphoto7.wdp"/><Relationship Id="rId17" Type="http://schemas.openxmlformats.org/officeDocument/2006/relationships/image" Target="../media/image99.png"/><Relationship Id="rId2" Type="http://schemas.openxmlformats.org/officeDocument/2006/relationships/notesSlide" Target="../notesSlides/notesSlide6.xml"/><Relationship Id="rId16" Type="http://schemas.microsoft.com/office/2007/relationships/hdphoto" Target="../media/hdphoto9.wdp"/><Relationship Id="rId1" Type="http://schemas.openxmlformats.org/officeDocument/2006/relationships/slideLayout" Target="../slideLayouts/slideLayout170.xml"/><Relationship Id="rId6" Type="http://schemas.microsoft.com/office/2007/relationships/hdphoto" Target="../media/hdphoto4.wdp"/><Relationship Id="rId11" Type="http://schemas.openxmlformats.org/officeDocument/2006/relationships/image" Target="../media/image96.png"/><Relationship Id="rId5" Type="http://schemas.openxmlformats.org/officeDocument/2006/relationships/image" Target="../media/image93.png"/><Relationship Id="rId15" Type="http://schemas.openxmlformats.org/officeDocument/2006/relationships/image" Target="../media/image98.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95.png"/><Relationship Id="rId14" Type="http://schemas.microsoft.com/office/2007/relationships/hdphoto" Target="../media/hdphoto8.wdp"/></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77.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101.wmf"/><Relationship Id="rId2" Type="http://schemas.openxmlformats.org/officeDocument/2006/relationships/slideLayout" Target="../slideLayouts/slideLayout17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0.wmf"/><Relationship Id="rId4" Type="http://schemas.openxmlformats.org/officeDocument/2006/relationships/oleObject" Target="../embeddings/oleObject1.bin"/><Relationship Id="rId9" Type="http://schemas.openxmlformats.org/officeDocument/2006/relationships/image" Target="../media/image10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908" y="1287462"/>
            <a:ext cx="10058336" cy="1828786"/>
          </a:xfrm>
        </p:spPr>
        <p:txBody>
          <a:bodyPr/>
          <a:lstStyle/>
          <a:p>
            <a:r>
              <a:rPr lang="en-US" dirty="0"/>
              <a:t>Windows IoT Core</a:t>
            </a:r>
            <a:br>
              <a:rPr lang="en-US" dirty="0"/>
            </a:br>
            <a:endParaRPr lang="en-US" dirty="0"/>
          </a:p>
        </p:txBody>
      </p:sp>
      <p:sp>
        <p:nvSpPr>
          <p:cNvPr id="5" name="Text Placeholder 4"/>
          <p:cNvSpPr>
            <a:spLocks noGrp="1"/>
          </p:cNvSpPr>
          <p:nvPr>
            <p:ph type="body" sz="quarter" idx="12"/>
          </p:nvPr>
        </p:nvSpPr>
        <p:spPr>
          <a:xfrm>
            <a:off x="274701" y="3955786"/>
            <a:ext cx="11885549" cy="2513276"/>
          </a:xfrm>
        </p:spPr>
        <p:txBody>
          <a:bodyPr/>
          <a:lstStyle/>
          <a:p>
            <a:r>
              <a:rPr lang="en-US" dirty="0"/>
              <a:t>Presenter Name</a:t>
            </a:r>
          </a:p>
          <a:p>
            <a:r>
              <a:rPr lang="en-US" dirty="0"/>
              <a:t>Title</a:t>
            </a:r>
          </a:p>
          <a:p>
            <a:r>
              <a:rPr lang="en-US" dirty="0"/>
              <a:t>Contact Info</a:t>
            </a:r>
          </a:p>
        </p:txBody>
      </p:sp>
    </p:spTree>
    <p:extLst>
      <p:ext uri="{BB962C8B-B14F-4D97-AF65-F5344CB8AC3E}">
        <p14:creationId xmlns:p14="http://schemas.microsoft.com/office/powerpoint/2010/main" val="8831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Transformation</a:t>
            </a:r>
          </a:p>
        </p:txBody>
      </p:sp>
      <p:sp>
        <p:nvSpPr>
          <p:cNvPr id="5" name="Picture Placeholder 4" descr="Placeholder image of female touching a windows device with desktop view visible." title="Image placeholder"/>
          <p:cNvSpPr>
            <a:spLocks noGrp="1"/>
          </p:cNvSpPr>
          <p:nvPr>
            <p:ph type="pic" sz="quarter" idx="10"/>
          </p:nvPr>
        </p:nvSpPr>
        <p:spPr/>
      </p:sp>
      <p:pic>
        <p:nvPicPr>
          <p:cNvPr id="4" name="Picture 3">
            <a:extLst>
              <a:ext uri="{FF2B5EF4-FFF2-40B4-BE49-F238E27FC236}">
                <a16:creationId xmlns:a16="http://schemas.microsoft.com/office/drawing/2014/main" id="{7E3410DB-F219-4BF2-B7BA-2B6E11700896}"/>
              </a:ext>
            </a:extLst>
          </p:cNvPr>
          <p:cNvPicPr>
            <a:picLocks noChangeAspect="1"/>
          </p:cNvPicPr>
          <p:nvPr/>
        </p:nvPicPr>
        <p:blipFill rotWithShape="1">
          <a:blip r:embed="rId3">
            <a:extLst>
              <a:ext uri="{28A0092B-C50C-407E-A947-70E740481C1C}">
                <a14:useLocalDpi xmlns:a14="http://schemas.microsoft.com/office/drawing/2010/main" val="0"/>
              </a:ext>
            </a:extLst>
          </a:blip>
          <a:srcRect l="24294" r="9034" b="114"/>
          <a:stretch/>
        </p:blipFill>
        <p:spPr>
          <a:xfrm>
            <a:off x="5441315" y="0"/>
            <a:ext cx="6994278" cy="6994029"/>
          </a:xfrm>
          <a:prstGeom prst="rect">
            <a:avLst/>
          </a:prstGeom>
        </p:spPr>
      </p:pic>
    </p:spTree>
    <p:extLst>
      <p:ext uri="{BB962C8B-B14F-4D97-AF65-F5344CB8AC3E}">
        <p14:creationId xmlns:p14="http://schemas.microsoft.com/office/powerpoint/2010/main" val="52685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Transformation</a:t>
            </a:r>
          </a:p>
        </p:txBody>
      </p:sp>
      <p:pic>
        <p:nvPicPr>
          <p:cNvPr id="6" name="Picture Placeholder 5">
            <a:extLst>
              <a:ext uri="{FF2B5EF4-FFF2-40B4-BE49-F238E27FC236}">
                <a16:creationId xmlns:a16="http://schemas.microsoft.com/office/drawing/2014/main" id="{7548F858-6E2A-4E91-AEB5-FF8B6ED3A11B}"/>
              </a:ext>
            </a:extLst>
          </p:cNvPr>
          <p:cNvPicPr>
            <a:picLocks noGrp="1" noChangeAspect="1"/>
          </p:cNvPicPr>
          <p:nvPr>
            <p:ph type="pic" sz="quarter" idx="10"/>
          </p:nvPr>
        </p:nvPicPr>
        <p:blipFill>
          <a:blip r:embed="rId3"/>
          <a:srcRect l="21869" r="21869"/>
          <a:stretch>
            <a:fillRect/>
          </a:stretch>
        </p:blipFill>
        <p:spPr/>
      </p:pic>
      <p:pic>
        <p:nvPicPr>
          <p:cNvPr id="4" name="Picture 3">
            <a:extLst>
              <a:ext uri="{FF2B5EF4-FFF2-40B4-BE49-F238E27FC236}">
                <a16:creationId xmlns:a16="http://schemas.microsoft.com/office/drawing/2014/main" id="{7E3410DB-F219-4BF2-B7BA-2B6E11700896}"/>
              </a:ext>
            </a:extLst>
          </p:cNvPr>
          <p:cNvPicPr>
            <a:picLocks noChangeAspect="1"/>
          </p:cNvPicPr>
          <p:nvPr/>
        </p:nvPicPr>
        <p:blipFill rotWithShape="1">
          <a:blip r:embed="rId4">
            <a:extLst>
              <a:ext uri="{28A0092B-C50C-407E-A947-70E740481C1C}">
                <a14:useLocalDpi xmlns:a14="http://schemas.microsoft.com/office/drawing/2010/main" val="0"/>
              </a:ext>
            </a:extLst>
          </a:blip>
          <a:srcRect l="24294" r="9034" b="114"/>
          <a:stretch/>
        </p:blipFill>
        <p:spPr>
          <a:xfrm>
            <a:off x="5441315" y="0"/>
            <a:ext cx="6994278" cy="6994029"/>
          </a:xfrm>
          <a:prstGeom prst="rect">
            <a:avLst/>
          </a:prstGeom>
        </p:spPr>
      </p:pic>
      <p:pic>
        <p:nvPicPr>
          <p:cNvPr id="8" name="Picture 7">
            <a:extLst>
              <a:ext uri="{FF2B5EF4-FFF2-40B4-BE49-F238E27FC236}">
                <a16:creationId xmlns:a16="http://schemas.microsoft.com/office/drawing/2014/main" id="{524380A5-6948-4F34-9527-36471BFF4A7D}"/>
              </a:ext>
            </a:extLst>
          </p:cNvPr>
          <p:cNvPicPr>
            <a:picLocks noChangeAspect="1"/>
          </p:cNvPicPr>
          <p:nvPr/>
        </p:nvPicPr>
        <p:blipFill rotWithShape="1">
          <a:blip r:embed="rId3"/>
          <a:srcRect l="35092" r="8653"/>
          <a:stretch/>
        </p:blipFill>
        <p:spPr>
          <a:xfrm>
            <a:off x="5440433" y="0"/>
            <a:ext cx="6995160" cy="6994525"/>
          </a:xfrm>
          <a:prstGeom prst="rect">
            <a:avLst/>
          </a:prstGeom>
        </p:spPr>
      </p:pic>
    </p:spTree>
    <p:extLst>
      <p:ext uri="{BB962C8B-B14F-4D97-AF65-F5344CB8AC3E}">
        <p14:creationId xmlns:p14="http://schemas.microsoft.com/office/powerpoint/2010/main" val="934859707"/>
      </p:ext>
    </p:extLst>
  </p:cSld>
  <p:clrMapOvr>
    <a:masterClrMapping/>
  </p:clrMapOvr>
  <p:transition spd="slow">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222556" y="314304"/>
            <a:ext cx="12124534" cy="935709"/>
          </a:xfrm>
          <a:prstGeom prst="rect">
            <a:avLst/>
          </a:prstGeom>
        </p:spPr>
        <p:txBody>
          <a:bodyPr vert="horz" wrap="square" lIns="149196" tIns="93247" rIns="149196" bIns="93247"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992"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
        <p:nvSpPr>
          <p:cNvPr id="12" name="TextBox 11"/>
          <p:cNvSpPr txBox="1"/>
          <p:nvPr/>
        </p:nvSpPr>
        <p:spPr>
          <a:xfrm>
            <a:off x="12731092" y="5704748"/>
            <a:ext cx="66" cy="176179"/>
          </a:xfrm>
          <a:prstGeom prst="rect">
            <a:avLst/>
          </a:prstGeom>
          <a:noFill/>
          <a:ln>
            <a:noFill/>
            <a:headEnd type="none" w="med" len="med"/>
            <a:tailEnd type="none" w="med" len="med"/>
          </a:ln>
        </p:spPr>
        <p:txBody>
          <a:bodyPr wrap="none" lIns="0" tIns="0" rIns="0" bIns="0" rtlCol="0">
            <a:spAutoFit/>
          </a:bodyPr>
          <a:lstStyle/>
          <a:p>
            <a:pPr marL="0" marR="0" lvl="0" indent="0" algn="ctr" defTabSz="969897" rtl="0" eaLnBrk="1" fontAlgn="auto" latinLnBrk="0" hangingPunct="1">
              <a:lnSpc>
                <a:spcPct val="90000"/>
              </a:lnSpc>
              <a:spcBef>
                <a:spcPts val="0"/>
              </a:spcBef>
              <a:spcAft>
                <a:spcPts val="0"/>
              </a:spcAft>
              <a:buClrTx/>
              <a:buSzTx/>
              <a:buFontTx/>
              <a:buNone/>
              <a:tabLst/>
              <a:defRPr/>
            </a:pPr>
            <a:endParaRPr kumimoji="0" lang="en-US" sz="1247" b="0" i="0" u="none" strike="noStrike" kern="1200" cap="none" spc="-41" normalizeH="0" baseline="0" noProof="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69218" y="566007"/>
            <a:ext cx="11733453" cy="917444"/>
          </a:xfrm>
        </p:spPr>
        <p:txBody>
          <a:bodyPr>
            <a:normAutofit/>
          </a:bodyPr>
          <a:lstStyle/>
          <a:p>
            <a:r>
              <a:rPr lang="en-US" dirty="0"/>
              <a:t>Windows and Versions</a:t>
            </a:r>
          </a:p>
        </p:txBody>
      </p:sp>
      <p:pic>
        <p:nvPicPr>
          <p:cNvPr id="14" name="Picture 2" descr="Image result for windows versions">
            <a:extLst>
              <a:ext uri="{FF2B5EF4-FFF2-40B4-BE49-F238E27FC236}">
                <a16:creationId xmlns:a16="http://schemas.microsoft.com/office/drawing/2014/main" id="{008E17F3-BD79-4619-A3B9-0544748B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409" y="1534397"/>
            <a:ext cx="9143702" cy="507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53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lated image">
            <a:extLst>
              <a:ext uri="{FF2B5EF4-FFF2-40B4-BE49-F238E27FC236}">
                <a16:creationId xmlns:a16="http://schemas.microsoft.com/office/drawing/2014/main" id="{B5C6AA68-1096-4679-B131-50145C7C8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054"/>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874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951CCD-B42F-499F-8912-CB6802567E8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l="33253"/>
          <a:stretch/>
        </p:blipFill>
        <p:spPr>
          <a:xfrm>
            <a:off x="0" y="0"/>
            <a:ext cx="6986527" cy="6978177"/>
          </a:xfrm>
          <a:prstGeom prst="rect">
            <a:avLst/>
          </a:prstGeom>
        </p:spPr>
      </p:pic>
      <p:sp>
        <p:nvSpPr>
          <p:cNvPr id="38" name="Rectangle 37">
            <a:extLst>
              <a:ext uri="{FF2B5EF4-FFF2-40B4-BE49-F238E27FC236}">
                <a16:creationId xmlns:a16="http://schemas.microsoft.com/office/drawing/2014/main" id="{D9911D75-1493-4F7B-AB98-715C57405020}"/>
              </a:ext>
            </a:extLst>
          </p:cNvPr>
          <p:cNvSpPr/>
          <p:nvPr/>
        </p:nvSpPr>
        <p:spPr>
          <a:xfrm>
            <a:off x="0" y="2996125"/>
            <a:ext cx="7018372" cy="992404"/>
          </a:xfrm>
          <a:prstGeom prst="rect">
            <a:avLst/>
          </a:prstGeom>
        </p:spPr>
        <p:txBody>
          <a:bodyPr wrap="square" lIns="0" tIns="0" rIns="274320" bIns="0" anchor="ctr">
            <a:no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UI Light"/>
                <a:ea typeface="+mn-ea"/>
                <a:cs typeface="+mn-cs"/>
              </a:rPr>
              <a:t>Windows </a:t>
            </a:r>
            <a:r>
              <a:rPr kumimoji="0" lang="en-US" sz="5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10 IoT</a:t>
            </a:r>
            <a:endPar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4625C944-FAB0-4F94-A7E8-1F957E91B60C}"/>
              </a:ext>
            </a:extLst>
          </p:cNvPr>
          <p:cNvGrpSpPr/>
          <p:nvPr/>
        </p:nvGrpSpPr>
        <p:grpSpPr>
          <a:xfrm>
            <a:off x="7316641" y="1321617"/>
            <a:ext cx="4912422" cy="4334941"/>
            <a:chOff x="7391069" y="1138173"/>
            <a:chExt cx="4912422" cy="4334941"/>
          </a:xfrm>
        </p:grpSpPr>
        <p:sp>
          <p:nvSpPr>
            <p:cNvPr id="3" name="Rectangle 2">
              <a:extLst>
                <a:ext uri="{FF2B5EF4-FFF2-40B4-BE49-F238E27FC236}">
                  <a16:creationId xmlns:a16="http://schemas.microsoft.com/office/drawing/2014/main" id="{9C7445A7-13CE-423C-A2B2-624F3F86E8CA}"/>
                </a:ext>
              </a:extLst>
            </p:cNvPr>
            <p:cNvSpPr/>
            <p:nvPr/>
          </p:nvSpPr>
          <p:spPr>
            <a:xfrm>
              <a:off x="8197046" y="1138173"/>
              <a:ext cx="3668889" cy="443198"/>
            </a:xfrm>
            <a:prstGeom prst="rect">
              <a:avLst/>
            </a:prstGeom>
          </p:spPr>
          <p:txBody>
            <a:bodyPr wrap="none" lIns="0" tIns="0" rIns="0" bIns="0" anchor="ctr" anchorCtr="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Open platform that seamlessly connects </a:t>
              </a:r>
              <a:b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things, endpoints, and the cloud</a:t>
              </a:r>
            </a:p>
          </p:txBody>
        </p:sp>
        <p:sp>
          <p:nvSpPr>
            <p:cNvPr id="2" name="Rectangle 1">
              <a:extLst>
                <a:ext uri="{FF2B5EF4-FFF2-40B4-BE49-F238E27FC236}">
                  <a16:creationId xmlns:a16="http://schemas.microsoft.com/office/drawing/2014/main" id="{7859B81D-7636-4534-A524-096FA2A551F4}"/>
                </a:ext>
              </a:extLst>
            </p:cNvPr>
            <p:cNvSpPr/>
            <p:nvPr/>
          </p:nvSpPr>
          <p:spPr>
            <a:xfrm>
              <a:off x="8197046" y="1887690"/>
              <a:ext cx="4002607" cy="443198"/>
            </a:xfrm>
            <a:prstGeom prst="rect">
              <a:avLst/>
            </a:prstGeom>
          </p:spPr>
          <p:txBody>
            <a:bodyPr wrap="square" lIns="0" tIns="0" rIns="0" bIns="0" anchor="ctr" anchorCtr="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Commercial OS for IoT devices and a  modern user experience</a:t>
              </a:r>
            </a:p>
          </p:txBody>
        </p:sp>
        <p:sp>
          <p:nvSpPr>
            <p:cNvPr id="42" name="Rectangle 41">
              <a:extLst>
                <a:ext uri="{FF2B5EF4-FFF2-40B4-BE49-F238E27FC236}">
                  <a16:creationId xmlns:a16="http://schemas.microsoft.com/office/drawing/2014/main" id="{CFADA813-4948-4605-B91C-7EFED281BCB6}"/>
                </a:ext>
              </a:extLst>
            </p:cNvPr>
            <p:cNvSpPr/>
            <p:nvPr/>
          </p:nvSpPr>
          <p:spPr>
            <a:xfrm>
              <a:off x="8197046" y="4400374"/>
              <a:ext cx="3509401" cy="246221"/>
            </a:xfrm>
            <a:prstGeom prst="rect">
              <a:avLst/>
            </a:prstGeom>
          </p:spPr>
          <p:txBody>
            <a:bodyPr wrap="square" lIns="0" tIns="0" rIns="0" bIns="0" anchor="ctr" anchorCtr="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Bring power and capability to the edge</a:t>
              </a:r>
            </a:p>
          </p:txBody>
        </p:sp>
        <p:sp>
          <p:nvSpPr>
            <p:cNvPr id="6" name="Rectangle 5">
              <a:extLst>
                <a:ext uri="{FF2B5EF4-FFF2-40B4-BE49-F238E27FC236}">
                  <a16:creationId xmlns:a16="http://schemas.microsoft.com/office/drawing/2014/main" id="{FD259E22-BB75-4D8B-BA07-4C12F035ADBB}"/>
                </a:ext>
              </a:extLst>
            </p:cNvPr>
            <p:cNvSpPr/>
            <p:nvPr/>
          </p:nvSpPr>
          <p:spPr>
            <a:xfrm>
              <a:off x="8197046" y="3457235"/>
              <a:ext cx="3758058" cy="492443"/>
            </a:xfrm>
            <a:prstGeom prst="rect">
              <a:avLst/>
            </a:prstGeom>
          </p:spPr>
          <p:txBody>
            <a:bodyPr wrap="square" lIns="0" tIns="0" rIns="0" bIns="0" anchor="ctr" anchorCtr="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Trusted platform for security and servicing of for cloud-connected devices</a:t>
              </a:r>
            </a:p>
          </p:txBody>
        </p:sp>
        <p:sp>
          <p:nvSpPr>
            <p:cNvPr id="8" name="Rectangle 7">
              <a:extLst>
                <a:ext uri="{FF2B5EF4-FFF2-40B4-BE49-F238E27FC236}">
                  <a16:creationId xmlns:a16="http://schemas.microsoft.com/office/drawing/2014/main" id="{5DAED639-EC55-463E-87CC-0C94CE93A6B5}"/>
                </a:ext>
              </a:extLst>
            </p:cNvPr>
            <p:cNvSpPr/>
            <p:nvPr/>
          </p:nvSpPr>
          <p:spPr>
            <a:xfrm>
              <a:off x="8197046" y="2637207"/>
              <a:ext cx="4106445" cy="492443"/>
            </a:xfrm>
            <a:prstGeom prst="rect">
              <a:avLst/>
            </a:prstGeom>
          </p:spPr>
          <p:txBody>
            <a:bodyPr wrap="square" lIns="0" tIns="0" rIns="0" bIns="0" anchor="ctr" anchorCtr="0">
              <a:spAutoFit/>
            </a:bodyPr>
            <a:lstStyle/>
            <a:p>
              <a:pPr marL="0" marR="0" lvl="0" indent="0" algn="l" defTabSz="931933" rtl="0" eaLnBrk="1" fontAlgn="auto" latinLnBrk="0" hangingPunct="1">
                <a:lnSpc>
                  <a:spcPct val="100000"/>
                </a:lnSpc>
                <a:spcBef>
                  <a:spcPts val="1836"/>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Supports the languages and frameworks you already know</a:t>
              </a:r>
            </a:p>
          </p:txBody>
        </p:sp>
        <p:sp>
          <p:nvSpPr>
            <p:cNvPr id="4" name="Rectangle 3">
              <a:extLst>
                <a:ext uri="{FF2B5EF4-FFF2-40B4-BE49-F238E27FC236}">
                  <a16:creationId xmlns:a16="http://schemas.microsoft.com/office/drawing/2014/main" id="{35078095-FD74-43BD-B5DA-BE17FE5D3BEB}"/>
                </a:ext>
              </a:extLst>
            </p:cNvPr>
            <p:cNvSpPr/>
            <p:nvPr/>
          </p:nvSpPr>
          <p:spPr>
            <a:xfrm>
              <a:off x="8197046" y="5167123"/>
              <a:ext cx="3207738" cy="246221"/>
            </a:xfrm>
            <a:prstGeom prst="rect">
              <a:avLst/>
            </a:prstGeom>
          </p:spPr>
          <p:txBody>
            <a:bodyPr wrap="none" lIns="0" tIns="0" rIns="0" bIns="0" anchor="ctr" anchorCtr="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Enable a more nature user interface</a:t>
              </a:r>
            </a:p>
          </p:txBody>
        </p:sp>
        <p:sp>
          <p:nvSpPr>
            <p:cNvPr id="35" name="Touch_E815" title="Icon of a closed hand with one finger pressing a button">
              <a:extLst>
                <a:ext uri="{FF2B5EF4-FFF2-40B4-BE49-F238E27FC236}">
                  <a16:creationId xmlns:a16="http://schemas.microsoft.com/office/drawing/2014/main" id="{BBBAC4F1-0387-4868-A9EB-186291B1F807}"/>
                </a:ext>
              </a:extLst>
            </p:cNvPr>
            <p:cNvSpPr>
              <a:spLocks noChangeAspect="1" noEditPoints="1"/>
            </p:cNvSpPr>
            <p:nvPr/>
          </p:nvSpPr>
          <p:spPr bwMode="auto">
            <a:xfrm>
              <a:off x="7543230" y="5107354"/>
              <a:ext cx="250266" cy="36576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7" name="cloud_2" title="Icon of a cloud made of two arrows pointing towards eachother">
              <a:extLst>
                <a:ext uri="{FF2B5EF4-FFF2-40B4-BE49-F238E27FC236}">
                  <a16:creationId xmlns:a16="http://schemas.microsoft.com/office/drawing/2014/main" id="{CA07B0C3-451C-41E3-B9E8-3B0610C0C9F9}"/>
                </a:ext>
              </a:extLst>
            </p:cNvPr>
            <p:cNvSpPr>
              <a:spLocks noChangeAspect="1" noEditPoints="1"/>
            </p:cNvSpPr>
            <p:nvPr/>
          </p:nvSpPr>
          <p:spPr bwMode="auto">
            <a:xfrm>
              <a:off x="7391069" y="1199753"/>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40" name="people_23" title="Icon of a person with a chat bubble above them">
              <a:extLst>
                <a:ext uri="{FF2B5EF4-FFF2-40B4-BE49-F238E27FC236}">
                  <a16:creationId xmlns:a16="http://schemas.microsoft.com/office/drawing/2014/main" id="{504F6176-8B89-4E04-9B96-24CB5B6CB9AF}"/>
                </a:ext>
              </a:extLst>
            </p:cNvPr>
            <p:cNvSpPr>
              <a:spLocks noChangeAspect="1" noEditPoints="1"/>
            </p:cNvSpPr>
            <p:nvPr/>
          </p:nvSpPr>
          <p:spPr bwMode="auto">
            <a:xfrm>
              <a:off x="7483527" y="2698785"/>
              <a:ext cx="369672" cy="36576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1" name="Lock" title="Icon of a padlock">
              <a:extLst>
                <a:ext uri="{FF2B5EF4-FFF2-40B4-BE49-F238E27FC236}">
                  <a16:creationId xmlns:a16="http://schemas.microsoft.com/office/drawing/2014/main" id="{49C5E197-8A1D-4F2E-870A-54546042EEC5}"/>
                </a:ext>
              </a:extLst>
            </p:cNvPr>
            <p:cNvSpPr>
              <a:spLocks noChangeAspect="1" noEditPoints="1"/>
            </p:cNvSpPr>
            <p:nvPr/>
          </p:nvSpPr>
          <p:spPr bwMode="auto">
            <a:xfrm>
              <a:off x="7504803" y="3471161"/>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orklift" title="Icon of a forklift carrying boxes">
              <a:extLst>
                <a:ext uri="{FF2B5EF4-FFF2-40B4-BE49-F238E27FC236}">
                  <a16:creationId xmlns:a16="http://schemas.microsoft.com/office/drawing/2014/main" id="{83887B36-EA80-4399-8209-060391215617}"/>
                </a:ext>
              </a:extLst>
            </p:cNvPr>
            <p:cNvSpPr>
              <a:spLocks noChangeAspect="1" noEditPoints="1"/>
            </p:cNvSpPr>
            <p:nvPr/>
          </p:nvSpPr>
          <p:spPr bwMode="auto">
            <a:xfrm>
              <a:off x="7470802" y="4334977"/>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Mixed Reality" title="Icon of a mixed reality headset">
              <a:extLst>
                <a:ext uri="{FF2B5EF4-FFF2-40B4-BE49-F238E27FC236}">
                  <a16:creationId xmlns:a16="http://schemas.microsoft.com/office/drawing/2014/main" id="{82CA0C40-7D60-41EF-A950-6078E6B6B110}"/>
                </a:ext>
              </a:extLst>
            </p:cNvPr>
            <p:cNvSpPr>
              <a:spLocks noChangeAspect="1" noEditPoints="1"/>
            </p:cNvSpPr>
            <p:nvPr/>
          </p:nvSpPr>
          <p:spPr bwMode="auto">
            <a:xfrm>
              <a:off x="7467554" y="1926409"/>
              <a:ext cx="401619" cy="365760"/>
            </a:xfrm>
            <a:custGeom>
              <a:avLst/>
              <a:gdLst>
                <a:gd name="T0" fmla="*/ 174 w 348"/>
                <a:gd name="T1" fmla="*/ 0 h 316"/>
                <a:gd name="T2" fmla="*/ 330 w 348"/>
                <a:gd name="T3" fmla="*/ 19 h 316"/>
                <a:gd name="T4" fmla="*/ 342 w 348"/>
                <a:gd name="T5" fmla="*/ 26 h 316"/>
                <a:gd name="T6" fmla="*/ 348 w 348"/>
                <a:gd name="T7" fmla="*/ 37 h 316"/>
                <a:gd name="T8" fmla="*/ 348 w 348"/>
                <a:gd name="T9" fmla="*/ 76 h 316"/>
                <a:gd name="T10" fmla="*/ 347 w 348"/>
                <a:gd name="T11" fmla="*/ 87 h 316"/>
                <a:gd name="T12" fmla="*/ 319 w 348"/>
                <a:gd name="T13" fmla="*/ 151 h 316"/>
                <a:gd name="T14" fmla="*/ 251 w 348"/>
                <a:gd name="T15" fmla="*/ 180 h 316"/>
                <a:gd name="T16" fmla="*/ 237 w 348"/>
                <a:gd name="T17" fmla="*/ 180 h 316"/>
                <a:gd name="T18" fmla="*/ 222 w 348"/>
                <a:gd name="T19" fmla="*/ 175 h 316"/>
                <a:gd name="T20" fmla="*/ 199 w 348"/>
                <a:gd name="T21" fmla="*/ 156 h 316"/>
                <a:gd name="T22" fmla="*/ 174 w 348"/>
                <a:gd name="T23" fmla="*/ 146 h 316"/>
                <a:gd name="T24" fmla="*/ 174 w 348"/>
                <a:gd name="T25" fmla="*/ 146 h 316"/>
                <a:gd name="T26" fmla="*/ 149 w 348"/>
                <a:gd name="T27" fmla="*/ 156 h 316"/>
                <a:gd name="T28" fmla="*/ 126 w 348"/>
                <a:gd name="T29" fmla="*/ 175 h 316"/>
                <a:gd name="T30" fmla="*/ 111 w 348"/>
                <a:gd name="T31" fmla="*/ 180 h 316"/>
                <a:gd name="T32" fmla="*/ 97 w 348"/>
                <a:gd name="T33" fmla="*/ 180 h 316"/>
                <a:gd name="T34" fmla="*/ 29 w 348"/>
                <a:gd name="T35" fmla="*/ 151 h 316"/>
                <a:gd name="T36" fmla="*/ 1 w 348"/>
                <a:gd name="T37" fmla="*/ 87 h 316"/>
                <a:gd name="T38" fmla="*/ 0 w 348"/>
                <a:gd name="T39" fmla="*/ 76 h 316"/>
                <a:gd name="T40" fmla="*/ 0 w 348"/>
                <a:gd name="T41" fmla="*/ 37 h 316"/>
                <a:gd name="T42" fmla="*/ 6 w 348"/>
                <a:gd name="T43" fmla="*/ 26 h 316"/>
                <a:gd name="T44" fmla="*/ 18 w 348"/>
                <a:gd name="T45" fmla="*/ 19 h 316"/>
                <a:gd name="T46" fmla="*/ 174 w 348"/>
                <a:gd name="T47" fmla="*/ 0 h 316"/>
                <a:gd name="T48" fmla="*/ 191 w 348"/>
                <a:gd name="T49" fmla="*/ 48 h 316"/>
                <a:gd name="T50" fmla="*/ 157 w 348"/>
                <a:gd name="T51" fmla="*/ 48 h 316"/>
                <a:gd name="T52" fmla="*/ 79 w 348"/>
                <a:gd name="T53" fmla="*/ 264 h 316"/>
                <a:gd name="T54" fmla="*/ 174 w 348"/>
                <a:gd name="T55" fmla="*/ 316 h 316"/>
                <a:gd name="T56" fmla="*/ 269 w 348"/>
                <a:gd name="T57" fmla="*/ 26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16">
                  <a:moveTo>
                    <a:pt x="174" y="0"/>
                  </a:moveTo>
                  <a:cubicBezTo>
                    <a:pt x="245" y="0"/>
                    <a:pt x="299" y="7"/>
                    <a:pt x="330" y="19"/>
                  </a:cubicBezTo>
                  <a:cubicBezTo>
                    <a:pt x="334" y="21"/>
                    <a:pt x="338" y="23"/>
                    <a:pt x="342" y="26"/>
                  </a:cubicBezTo>
                  <a:cubicBezTo>
                    <a:pt x="342" y="26"/>
                    <a:pt x="348" y="31"/>
                    <a:pt x="348" y="37"/>
                  </a:cubicBezTo>
                  <a:cubicBezTo>
                    <a:pt x="348" y="76"/>
                    <a:pt x="348" y="76"/>
                    <a:pt x="348" y="76"/>
                  </a:cubicBezTo>
                  <a:cubicBezTo>
                    <a:pt x="347" y="87"/>
                    <a:pt x="347" y="87"/>
                    <a:pt x="347" y="87"/>
                  </a:cubicBezTo>
                  <a:cubicBezTo>
                    <a:pt x="347" y="111"/>
                    <a:pt x="337" y="134"/>
                    <a:pt x="319" y="151"/>
                  </a:cubicBezTo>
                  <a:cubicBezTo>
                    <a:pt x="301" y="170"/>
                    <a:pt x="277" y="180"/>
                    <a:pt x="251" y="180"/>
                  </a:cubicBezTo>
                  <a:cubicBezTo>
                    <a:pt x="237" y="180"/>
                    <a:pt x="237" y="180"/>
                    <a:pt x="237" y="180"/>
                  </a:cubicBezTo>
                  <a:cubicBezTo>
                    <a:pt x="231" y="180"/>
                    <a:pt x="226" y="178"/>
                    <a:pt x="222" y="175"/>
                  </a:cubicBezTo>
                  <a:cubicBezTo>
                    <a:pt x="199" y="156"/>
                    <a:pt x="199" y="156"/>
                    <a:pt x="199" y="156"/>
                  </a:cubicBezTo>
                  <a:cubicBezTo>
                    <a:pt x="192" y="149"/>
                    <a:pt x="183" y="146"/>
                    <a:pt x="174" y="146"/>
                  </a:cubicBezTo>
                  <a:cubicBezTo>
                    <a:pt x="174" y="146"/>
                    <a:pt x="174" y="146"/>
                    <a:pt x="174" y="146"/>
                  </a:cubicBezTo>
                  <a:cubicBezTo>
                    <a:pt x="165" y="146"/>
                    <a:pt x="156" y="149"/>
                    <a:pt x="149" y="156"/>
                  </a:cubicBezTo>
                  <a:cubicBezTo>
                    <a:pt x="126" y="175"/>
                    <a:pt x="126" y="175"/>
                    <a:pt x="126" y="175"/>
                  </a:cubicBezTo>
                  <a:cubicBezTo>
                    <a:pt x="122" y="178"/>
                    <a:pt x="117" y="180"/>
                    <a:pt x="111" y="180"/>
                  </a:cubicBezTo>
                  <a:cubicBezTo>
                    <a:pt x="97" y="180"/>
                    <a:pt x="97" y="180"/>
                    <a:pt x="97" y="180"/>
                  </a:cubicBezTo>
                  <a:cubicBezTo>
                    <a:pt x="71" y="180"/>
                    <a:pt x="47" y="170"/>
                    <a:pt x="29" y="151"/>
                  </a:cubicBezTo>
                  <a:cubicBezTo>
                    <a:pt x="11" y="134"/>
                    <a:pt x="1" y="111"/>
                    <a:pt x="1" y="87"/>
                  </a:cubicBezTo>
                  <a:cubicBezTo>
                    <a:pt x="0" y="76"/>
                    <a:pt x="0" y="76"/>
                    <a:pt x="0" y="76"/>
                  </a:cubicBezTo>
                  <a:cubicBezTo>
                    <a:pt x="0" y="37"/>
                    <a:pt x="0" y="37"/>
                    <a:pt x="0" y="37"/>
                  </a:cubicBezTo>
                  <a:cubicBezTo>
                    <a:pt x="0" y="31"/>
                    <a:pt x="6" y="26"/>
                    <a:pt x="6" y="26"/>
                  </a:cubicBezTo>
                  <a:cubicBezTo>
                    <a:pt x="10" y="23"/>
                    <a:pt x="14" y="21"/>
                    <a:pt x="18" y="19"/>
                  </a:cubicBezTo>
                  <a:cubicBezTo>
                    <a:pt x="49" y="7"/>
                    <a:pt x="103" y="0"/>
                    <a:pt x="174" y="0"/>
                  </a:cubicBezTo>
                  <a:close/>
                  <a:moveTo>
                    <a:pt x="191" y="48"/>
                  </a:moveTo>
                  <a:cubicBezTo>
                    <a:pt x="157" y="48"/>
                    <a:pt x="157" y="48"/>
                    <a:pt x="157" y="48"/>
                  </a:cubicBezTo>
                  <a:moveTo>
                    <a:pt x="79" y="264"/>
                  </a:moveTo>
                  <a:cubicBezTo>
                    <a:pt x="99" y="295"/>
                    <a:pt x="134" y="316"/>
                    <a:pt x="174" y="316"/>
                  </a:cubicBezTo>
                  <a:cubicBezTo>
                    <a:pt x="214" y="316"/>
                    <a:pt x="249" y="295"/>
                    <a:pt x="269" y="26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357262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7358"/>
            <a:ext cx="5441314" cy="1714475"/>
          </a:xfrm>
        </p:spPr>
        <p:txBody>
          <a:bodyPr/>
          <a:lstStyle/>
          <a:p>
            <a:r>
              <a:rPr lang="en-US" dirty="0"/>
              <a:t>Windows 10 for your Internet of Things</a:t>
            </a:r>
          </a:p>
        </p:txBody>
      </p:sp>
      <p:pic>
        <p:nvPicPr>
          <p:cNvPr id="10"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a:fillRect/>
          </a:stretch>
        </p:blipFill>
        <p:spPr/>
      </p:pic>
      <p:sp>
        <p:nvSpPr>
          <p:cNvPr id="4" name="Text Placeholder 6">
            <a:extLst>
              <a:ext uri="{FF2B5EF4-FFF2-40B4-BE49-F238E27FC236}">
                <a16:creationId xmlns:a16="http://schemas.microsoft.com/office/drawing/2014/main" id="{82635AC4-B338-4127-A247-7F51EE96DF05}"/>
              </a:ext>
            </a:extLst>
          </p:cNvPr>
          <p:cNvSpPr txBox="1">
            <a:spLocks/>
          </p:cNvSpPr>
          <p:nvPr/>
        </p:nvSpPr>
        <p:spPr>
          <a:xfrm>
            <a:off x="0" y="2129191"/>
            <a:ext cx="5177307" cy="4490550"/>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“As an operating system, Windows 10 is much more mature than its competitors. If you’re dependent on how you can innovate at the device level, then you’re better off picking a more intelligent platform, and that’s where Windows helps us out.”</a:t>
            </a:r>
            <a:b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br>
            <a:endParaRPr kumimoji="0" lang="en-US" sz="9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Chad Brown, XOGO CEO</a:t>
            </a:r>
          </a:p>
        </p:txBody>
      </p:sp>
    </p:spTree>
    <p:extLst>
      <p:ext uri="{BB962C8B-B14F-4D97-AF65-F5344CB8AC3E}">
        <p14:creationId xmlns:p14="http://schemas.microsoft.com/office/powerpoint/2010/main" val="170662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Windows 10 IoT Benefits</a:t>
            </a:r>
          </a:p>
        </p:txBody>
      </p:sp>
      <p:sp>
        <p:nvSpPr>
          <p:cNvPr id="16" name="TextBox 15">
            <a:extLst>
              <a:ext uri="{FF2B5EF4-FFF2-40B4-BE49-F238E27FC236}">
                <a16:creationId xmlns:a16="http://schemas.microsoft.com/office/drawing/2014/main" id="{C6A9BACE-23A8-428E-B3EC-C31490D2EEC9}"/>
              </a:ext>
            </a:extLst>
          </p:cNvPr>
          <p:cNvSpPr txBox="1"/>
          <p:nvPr/>
        </p:nvSpPr>
        <p:spPr>
          <a:xfrm>
            <a:off x="1474698" y="3856582"/>
            <a:ext cx="2047750" cy="1086460"/>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Faster time-</a:t>
            </a:r>
            <a:b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b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to-market</a:t>
            </a:r>
          </a:p>
        </p:txBody>
      </p:sp>
      <p:sp>
        <p:nvSpPr>
          <p:cNvPr id="18" name="TextBox 17">
            <a:extLst>
              <a:ext uri="{FF2B5EF4-FFF2-40B4-BE49-F238E27FC236}">
                <a16:creationId xmlns:a16="http://schemas.microsoft.com/office/drawing/2014/main" id="{73110405-1998-4E50-A890-C1656C4F8F67}"/>
              </a:ext>
            </a:extLst>
          </p:cNvPr>
          <p:cNvSpPr txBox="1"/>
          <p:nvPr/>
        </p:nvSpPr>
        <p:spPr>
          <a:xfrm>
            <a:off x="6583879" y="3852526"/>
            <a:ext cx="1748494" cy="1086460"/>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Intelligent</a:t>
            </a:r>
            <a:b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b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edge</a:t>
            </a:r>
          </a:p>
        </p:txBody>
      </p:sp>
      <p:sp>
        <p:nvSpPr>
          <p:cNvPr id="19" name="TextBox 18">
            <a:extLst>
              <a:ext uri="{FF2B5EF4-FFF2-40B4-BE49-F238E27FC236}">
                <a16:creationId xmlns:a16="http://schemas.microsoft.com/office/drawing/2014/main" id="{A0E51F2D-0136-41F8-8775-D11F1EC947FA}"/>
              </a:ext>
            </a:extLst>
          </p:cNvPr>
          <p:cNvSpPr txBox="1"/>
          <p:nvPr/>
        </p:nvSpPr>
        <p:spPr>
          <a:xfrm>
            <a:off x="4104103" y="3852526"/>
            <a:ext cx="1748494" cy="1086460"/>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Intelligent</a:t>
            </a:r>
            <a:b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b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security</a:t>
            </a:r>
          </a:p>
        </p:txBody>
      </p:sp>
      <p:grpSp>
        <p:nvGrpSpPr>
          <p:cNvPr id="20" name="Group 19">
            <a:extLst>
              <a:ext uri="{FF2B5EF4-FFF2-40B4-BE49-F238E27FC236}">
                <a16:creationId xmlns:a16="http://schemas.microsoft.com/office/drawing/2014/main" id="{FA785B4F-B6A6-4AF8-8E53-7B29D2B40722}"/>
              </a:ext>
            </a:extLst>
          </p:cNvPr>
          <p:cNvGrpSpPr/>
          <p:nvPr/>
        </p:nvGrpSpPr>
        <p:grpSpPr>
          <a:xfrm>
            <a:off x="9458416" y="2747625"/>
            <a:ext cx="958973" cy="946334"/>
            <a:chOff x="9013033" y="3236119"/>
            <a:chExt cx="940255" cy="927863"/>
          </a:xfrm>
          <a:solidFill>
            <a:srgbClr val="0070C0"/>
          </a:solidFill>
        </p:grpSpPr>
        <p:sp>
          <p:nvSpPr>
            <p:cNvPr id="21" name="Rectangle 20">
              <a:extLst>
                <a:ext uri="{FF2B5EF4-FFF2-40B4-BE49-F238E27FC236}">
                  <a16:creationId xmlns:a16="http://schemas.microsoft.com/office/drawing/2014/main" id="{9320D093-D5F5-4886-ABE3-D070F00CB06D}"/>
                </a:ext>
              </a:extLst>
            </p:cNvPr>
            <p:cNvSpPr/>
            <p:nvPr/>
          </p:nvSpPr>
          <p:spPr bwMode="auto">
            <a:xfrm>
              <a:off x="9505953" y="3236119"/>
              <a:ext cx="447335" cy="4473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3C81BF1-D59E-43D9-876F-3E621170D2B4}"/>
                </a:ext>
              </a:extLst>
            </p:cNvPr>
            <p:cNvSpPr/>
            <p:nvPr/>
          </p:nvSpPr>
          <p:spPr bwMode="auto">
            <a:xfrm>
              <a:off x="9505953" y="3716647"/>
              <a:ext cx="447335" cy="4473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1263F8DF-0469-4E8D-B1CE-8F5524023351}"/>
                </a:ext>
              </a:extLst>
            </p:cNvPr>
            <p:cNvSpPr/>
            <p:nvPr/>
          </p:nvSpPr>
          <p:spPr bwMode="auto">
            <a:xfrm>
              <a:off x="9013033" y="3716646"/>
              <a:ext cx="447335" cy="4473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1FF51027-8946-4238-9309-31A29FBA42F6}"/>
                </a:ext>
              </a:extLst>
            </p:cNvPr>
            <p:cNvSpPr/>
            <p:nvPr/>
          </p:nvSpPr>
          <p:spPr bwMode="auto">
            <a:xfrm>
              <a:off x="9013033" y="3236119"/>
              <a:ext cx="447335" cy="4473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 name="TextBox 24">
            <a:extLst>
              <a:ext uri="{FF2B5EF4-FFF2-40B4-BE49-F238E27FC236}">
                <a16:creationId xmlns:a16="http://schemas.microsoft.com/office/drawing/2014/main" id="{ADF6BDDE-4D53-4F1B-92BE-3080BC115D1D}"/>
              </a:ext>
            </a:extLst>
          </p:cNvPr>
          <p:cNvSpPr txBox="1"/>
          <p:nvPr/>
        </p:nvSpPr>
        <p:spPr>
          <a:xfrm>
            <a:off x="8677488" y="3856582"/>
            <a:ext cx="2520829" cy="1086460"/>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Integrated with</a:t>
            </a:r>
            <a:b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b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cloud offering</a:t>
            </a:r>
          </a:p>
        </p:txBody>
      </p:sp>
      <p:pic>
        <p:nvPicPr>
          <p:cNvPr id="26" name="Picture 25" descr="A close up of a logo&#10;&#10;Description generated with very high confidence">
            <a:extLst>
              <a:ext uri="{FF2B5EF4-FFF2-40B4-BE49-F238E27FC236}">
                <a16:creationId xmlns:a16="http://schemas.microsoft.com/office/drawing/2014/main" id="{923F5FC1-1995-416A-9C4E-768445CCECF9}"/>
              </a:ext>
            </a:extLst>
          </p:cNvPr>
          <p:cNvPicPr>
            <a:picLocks noChangeAspect="1"/>
          </p:cNvPicPr>
          <p:nvPr/>
        </p:nvPicPr>
        <p:blipFill>
          <a:blip r:embed="rId3"/>
          <a:stretch>
            <a:fillRect/>
          </a:stretch>
        </p:blipFill>
        <p:spPr>
          <a:xfrm>
            <a:off x="6745626" y="2514642"/>
            <a:ext cx="1424998" cy="1424998"/>
          </a:xfrm>
          <a:prstGeom prst="rect">
            <a:avLst/>
          </a:prstGeom>
        </p:spPr>
      </p:pic>
      <p:sp>
        <p:nvSpPr>
          <p:cNvPr id="27" name="Freeform 27">
            <a:extLst>
              <a:ext uri="{FF2B5EF4-FFF2-40B4-BE49-F238E27FC236}">
                <a16:creationId xmlns:a16="http://schemas.microsoft.com/office/drawing/2014/main" id="{0C882B46-C6BF-4257-8245-0DEBEA97FD0C}"/>
              </a:ext>
            </a:extLst>
          </p:cNvPr>
          <p:cNvSpPr>
            <a:spLocks noChangeAspect="1"/>
          </p:cNvSpPr>
          <p:nvPr/>
        </p:nvSpPr>
        <p:spPr bwMode="black">
          <a:xfrm>
            <a:off x="4569037" y="2775806"/>
            <a:ext cx="818626" cy="902669"/>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129012" tIns="103212" rIns="129012" bIns="103212" numCol="1" spcCol="0" rtlCol="0" fromWordArt="0" anchor="t" anchorCtr="0" forceAA="0" compatLnSpc="1">
            <a:prstTxWarp prst="textNoShape">
              <a:avLst/>
            </a:prstTxWarp>
            <a:noAutofit/>
          </a:bodyPr>
          <a:lstStyle/>
          <a:p>
            <a:pPr marL="0" marR="0" lvl="0" indent="0" algn="ctr" defTabSz="657676" rtl="0" eaLnBrk="1" fontAlgn="base" latinLnBrk="0" hangingPunct="1">
              <a:lnSpc>
                <a:spcPct val="90000"/>
              </a:lnSpc>
              <a:spcBef>
                <a:spcPct val="0"/>
              </a:spcBef>
              <a:spcAft>
                <a:spcPct val="0"/>
              </a:spcAft>
              <a:buClrTx/>
              <a:buSzTx/>
              <a:buFontTx/>
              <a:buNone/>
              <a:tabLst/>
              <a:defRPr/>
            </a:pPr>
            <a:endParaRPr kumimoji="0" lang="en-US" sz="16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7D66E928-0908-4FE8-8465-50710E52038A}"/>
              </a:ext>
            </a:extLst>
          </p:cNvPr>
          <p:cNvGrpSpPr/>
          <p:nvPr/>
        </p:nvGrpSpPr>
        <p:grpSpPr>
          <a:xfrm>
            <a:off x="2064178" y="2792746"/>
            <a:ext cx="868791" cy="868791"/>
            <a:chOff x="-2279650" y="2097088"/>
            <a:chExt cx="1744663" cy="1744663"/>
          </a:xfrm>
          <a:solidFill>
            <a:srgbClr val="2F2F2F"/>
          </a:solidFill>
        </p:grpSpPr>
        <p:sp>
          <p:nvSpPr>
            <p:cNvPr id="29" name="Freeform 7">
              <a:extLst>
                <a:ext uri="{FF2B5EF4-FFF2-40B4-BE49-F238E27FC236}">
                  <a16:creationId xmlns:a16="http://schemas.microsoft.com/office/drawing/2014/main" id="{27518FF9-672D-4B9C-914D-9AE8AF73BA22}"/>
                </a:ext>
              </a:extLst>
            </p:cNvPr>
            <p:cNvSpPr>
              <a:spLocks noEditPoints="1"/>
            </p:cNvSpPr>
            <p:nvPr/>
          </p:nvSpPr>
          <p:spPr bwMode="auto">
            <a:xfrm>
              <a:off x="-2279650" y="2097088"/>
              <a:ext cx="1744663" cy="1744663"/>
            </a:xfrm>
            <a:custGeom>
              <a:avLst/>
              <a:gdLst>
                <a:gd name="T0" fmla="*/ 1827 w 4395"/>
                <a:gd name="T1" fmla="*/ 316 h 4395"/>
                <a:gd name="T2" fmla="*/ 1371 w 4395"/>
                <a:gd name="T3" fmla="*/ 468 h 4395"/>
                <a:gd name="T4" fmla="*/ 973 w 4395"/>
                <a:gd name="T5" fmla="*/ 724 h 4395"/>
                <a:gd name="T6" fmla="*/ 651 w 4395"/>
                <a:gd name="T7" fmla="*/ 1066 h 4395"/>
                <a:gd name="T8" fmla="*/ 420 w 4395"/>
                <a:gd name="T9" fmla="*/ 1480 h 4395"/>
                <a:gd name="T10" fmla="*/ 296 w 4395"/>
                <a:gd name="T11" fmla="*/ 1948 h 4395"/>
                <a:gd name="T12" fmla="*/ 296 w 4395"/>
                <a:gd name="T13" fmla="*/ 2447 h 4395"/>
                <a:gd name="T14" fmla="*/ 420 w 4395"/>
                <a:gd name="T15" fmla="*/ 2915 h 4395"/>
                <a:gd name="T16" fmla="*/ 651 w 4395"/>
                <a:gd name="T17" fmla="*/ 3328 h 4395"/>
                <a:gd name="T18" fmla="*/ 973 w 4395"/>
                <a:gd name="T19" fmla="*/ 3671 h 4395"/>
                <a:gd name="T20" fmla="*/ 1371 w 4395"/>
                <a:gd name="T21" fmla="*/ 3927 h 4395"/>
                <a:gd name="T22" fmla="*/ 1827 w 4395"/>
                <a:gd name="T23" fmla="*/ 4079 h 4395"/>
                <a:gd name="T24" fmla="*/ 2323 w 4395"/>
                <a:gd name="T25" fmla="*/ 4111 h 4395"/>
                <a:gd name="T26" fmla="*/ 2803 w 4395"/>
                <a:gd name="T27" fmla="*/ 4016 h 4395"/>
                <a:gd name="T28" fmla="*/ 3232 w 4395"/>
                <a:gd name="T29" fmla="*/ 3811 h 4395"/>
                <a:gd name="T30" fmla="*/ 3593 w 4395"/>
                <a:gd name="T31" fmla="*/ 3510 h 4395"/>
                <a:gd name="T32" fmla="*/ 3872 w 4395"/>
                <a:gd name="T33" fmla="*/ 3130 h 4395"/>
                <a:gd name="T34" fmla="*/ 4051 w 4395"/>
                <a:gd name="T35" fmla="*/ 2687 h 4395"/>
                <a:gd name="T36" fmla="*/ 4115 w 4395"/>
                <a:gd name="T37" fmla="*/ 2198 h 4395"/>
                <a:gd name="T38" fmla="*/ 4051 w 4395"/>
                <a:gd name="T39" fmla="*/ 1708 h 4395"/>
                <a:gd name="T40" fmla="*/ 3872 w 4395"/>
                <a:gd name="T41" fmla="*/ 1266 h 4395"/>
                <a:gd name="T42" fmla="*/ 3593 w 4395"/>
                <a:gd name="T43" fmla="*/ 886 h 4395"/>
                <a:gd name="T44" fmla="*/ 3232 w 4395"/>
                <a:gd name="T45" fmla="*/ 584 h 4395"/>
                <a:gd name="T46" fmla="*/ 2803 w 4395"/>
                <a:gd name="T47" fmla="*/ 379 h 4395"/>
                <a:gd name="T48" fmla="*/ 2323 w 4395"/>
                <a:gd name="T49" fmla="*/ 284 h 4395"/>
                <a:gd name="T50" fmla="*/ 2463 w 4395"/>
                <a:gd name="T51" fmla="*/ 16 h 4395"/>
                <a:gd name="T52" fmla="*/ 2963 w 4395"/>
                <a:gd name="T53" fmla="*/ 138 h 4395"/>
                <a:gd name="T54" fmla="*/ 3412 w 4395"/>
                <a:gd name="T55" fmla="*/ 367 h 4395"/>
                <a:gd name="T56" fmla="*/ 3793 w 4395"/>
                <a:gd name="T57" fmla="*/ 690 h 4395"/>
                <a:gd name="T58" fmla="*/ 4095 w 4395"/>
                <a:gd name="T59" fmla="*/ 1090 h 4395"/>
                <a:gd name="T60" fmla="*/ 4299 w 4395"/>
                <a:gd name="T61" fmla="*/ 1552 h 4395"/>
                <a:gd name="T62" fmla="*/ 4391 w 4395"/>
                <a:gd name="T63" fmla="*/ 2064 h 4395"/>
                <a:gd name="T64" fmla="*/ 4359 w 4395"/>
                <a:gd name="T65" fmla="*/ 2592 h 4395"/>
                <a:gd name="T66" fmla="*/ 4209 w 4395"/>
                <a:gd name="T67" fmla="*/ 3082 h 4395"/>
                <a:gd name="T68" fmla="*/ 3955 w 4395"/>
                <a:gd name="T69" fmla="*/ 3515 h 4395"/>
                <a:gd name="T70" fmla="*/ 3612 w 4395"/>
                <a:gd name="T71" fmla="*/ 3878 h 4395"/>
                <a:gd name="T72" fmla="*/ 3195 w 4395"/>
                <a:gd name="T73" fmla="*/ 4155 h 4395"/>
                <a:gd name="T74" fmla="*/ 2719 w 4395"/>
                <a:gd name="T75" fmla="*/ 4332 h 4395"/>
                <a:gd name="T76" fmla="*/ 2197 w 4395"/>
                <a:gd name="T77" fmla="*/ 4395 h 4395"/>
                <a:gd name="T78" fmla="*/ 1676 w 4395"/>
                <a:gd name="T79" fmla="*/ 4332 h 4395"/>
                <a:gd name="T80" fmla="*/ 1200 w 4395"/>
                <a:gd name="T81" fmla="*/ 4155 h 4395"/>
                <a:gd name="T82" fmla="*/ 783 w 4395"/>
                <a:gd name="T83" fmla="*/ 3878 h 4395"/>
                <a:gd name="T84" fmla="*/ 440 w 4395"/>
                <a:gd name="T85" fmla="*/ 3515 h 4395"/>
                <a:gd name="T86" fmla="*/ 185 w 4395"/>
                <a:gd name="T87" fmla="*/ 3082 h 4395"/>
                <a:gd name="T88" fmla="*/ 36 w 4395"/>
                <a:gd name="T89" fmla="*/ 2592 h 4395"/>
                <a:gd name="T90" fmla="*/ 4 w 4395"/>
                <a:gd name="T91" fmla="*/ 2064 h 4395"/>
                <a:gd name="T92" fmla="*/ 96 w 4395"/>
                <a:gd name="T93" fmla="*/ 1552 h 4395"/>
                <a:gd name="T94" fmla="*/ 300 w 4395"/>
                <a:gd name="T95" fmla="*/ 1090 h 4395"/>
                <a:gd name="T96" fmla="*/ 601 w 4395"/>
                <a:gd name="T97" fmla="*/ 690 h 4395"/>
                <a:gd name="T98" fmla="*/ 983 w 4395"/>
                <a:gd name="T99" fmla="*/ 367 h 4395"/>
                <a:gd name="T100" fmla="*/ 1432 w 4395"/>
                <a:gd name="T101" fmla="*/ 138 h 4395"/>
                <a:gd name="T102" fmla="*/ 1932 w 4395"/>
                <a:gd name="T103" fmla="*/ 16 h 4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95" h="4395">
                  <a:moveTo>
                    <a:pt x="2197" y="280"/>
                  </a:moveTo>
                  <a:lnTo>
                    <a:pt x="2072" y="284"/>
                  </a:lnTo>
                  <a:lnTo>
                    <a:pt x="1948" y="296"/>
                  </a:lnTo>
                  <a:lnTo>
                    <a:pt x="1827" y="316"/>
                  </a:lnTo>
                  <a:lnTo>
                    <a:pt x="1708" y="344"/>
                  </a:lnTo>
                  <a:lnTo>
                    <a:pt x="1592" y="379"/>
                  </a:lnTo>
                  <a:lnTo>
                    <a:pt x="1480" y="420"/>
                  </a:lnTo>
                  <a:lnTo>
                    <a:pt x="1371" y="468"/>
                  </a:lnTo>
                  <a:lnTo>
                    <a:pt x="1265" y="523"/>
                  </a:lnTo>
                  <a:lnTo>
                    <a:pt x="1164" y="584"/>
                  </a:lnTo>
                  <a:lnTo>
                    <a:pt x="1067" y="651"/>
                  </a:lnTo>
                  <a:lnTo>
                    <a:pt x="973" y="724"/>
                  </a:lnTo>
                  <a:lnTo>
                    <a:pt x="885" y="802"/>
                  </a:lnTo>
                  <a:lnTo>
                    <a:pt x="801" y="886"/>
                  </a:lnTo>
                  <a:lnTo>
                    <a:pt x="724" y="974"/>
                  </a:lnTo>
                  <a:lnTo>
                    <a:pt x="651" y="1066"/>
                  </a:lnTo>
                  <a:lnTo>
                    <a:pt x="584" y="1163"/>
                  </a:lnTo>
                  <a:lnTo>
                    <a:pt x="523" y="1266"/>
                  </a:lnTo>
                  <a:lnTo>
                    <a:pt x="468" y="1371"/>
                  </a:lnTo>
                  <a:lnTo>
                    <a:pt x="420" y="1480"/>
                  </a:lnTo>
                  <a:lnTo>
                    <a:pt x="379" y="1592"/>
                  </a:lnTo>
                  <a:lnTo>
                    <a:pt x="344" y="1708"/>
                  </a:lnTo>
                  <a:lnTo>
                    <a:pt x="316" y="1827"/>
                  </a:lnTo>
                  <a:lnTo>
                    <a:pt x="296" y="1948"/>
                  </a:lnTo>
                  <a:lnTo>
                    <a:pt x="284" y="2072"/>
                  </a:lnTo>
                  <a:lnTo>
                    <a:pt x="280" y="2198"/>
                  </a:lnTo>
                  <a:lnTo>
                    <a:pt x="284" y="2323"/>
                  </a:lnTo>
                  <a:lnTo>
                    <a:pt x="296" y="2447"/>
                  </a:lnTo>
                  <a:lnTo>
                    <a:pt x="316" y="2568"/>
                  </a:lnTo>
                  <a:lnTo>
                    <a:pt x="344" y="2687"/>
                  </a:lnTo>
                  <a:lnTo>
                    <a:pt x="379" y="2803"/>
                  </a:lnTo>
                  <a:lnTo>
                    <a:pt x="420" y="2915"/>
                  </a:lnTo>
                  <a:lnTo>
                    <a:pt x="468" y="3024"/>
                  </a:lnTo>
                  <a:lnTo>
                    <a:pt x="523" y="3130"/>
                  </a:lnTo>
                  <a:lnTo>
                    <a:pt x="584" y="3231"/>
                  </a:lnTo>
                  <a:lnTo>
                    <a:pt x="651" y="3328"/>
                  </a:lnTo>
                  <a:lnTo>
                    <a:pt x="724" y="3422"/>
                  </a:lnTo>
                  <a:lnTo>
                    <a:pt x="801" y="3510"/>
                  </a:lnTo>
                  <a:lnTo>
                    <a:pt x="885" y="3594"/>
                  </a:lnTo>
                  <a:lnTo>
                    <a:pt x="973" y="3671"/>
                  </a:lnTo>
                  <a:lnTo>
                    <a:pt x="1067" y="3744"/>
                  </a:lnTo>
                  <a:lnTo>
                    <a:pt x="1164" y="3811"/>
                  </a:lnTo>
                  <a:lnTo>
                    <a:pt x="1265" y="3872"/>
                  </a:lnTo>
                  <a:lnTo>
                    <a:pt x="1371" y="3927"/>
                  </a:lnTo>
                  <a:lnTo>
                    <a:pt x="1480" y="3975"/>
                  </a:lnTo>
                  <a:lnTo>
                    <a:pt x="1592" y="4016"/>
                  </a:lnTo>
                  <a:lnTo>
                    <a:pt x="1708" y="4051"/>
                  </a:lnTo>
                  <a:lnTo>
                    <a:pt x="1827" y="4079"/>
                  </a:lnTo>
                  <a:lnTo>
                    <a:pt x="1948" y="4099"/>
                  </a:lnTo>
                  <a:lnTo>
                    <a:pt x="2072" y="4111"/>
                  </a:lnTo>
                  <a:lnTo>
                    <a:pt x="2197" y="4115"/>
                  </a:lnTo>
                  <a:lnTo>
                    <a:pt x="2323" y="4111"/>
                  </a:lnTo>
                  <a:lnTo>
                    <a:pt x="2447" y="4099"/>
                  </a:lnTo>
                  <a:lnTo>
                    <a:pt x="2568" y="4079"/>
                  </a:lnTo>
                  <a:lnTo>
                    <a:pt x="2687" y="4051"/>
                  </a:lnTo>
                  <a:lnTo>
                    <a:pt x="2803" y="4016"/>
                  </a:lnTo>
                  <a:lnTo>
                    <a:pt x="2915" y="3975"/>
                  </a:lnTo>
                  <a:lnTo>
                    <a:pt x="3024" y="3927"/>
                  </a:lnTo>
                  <a:lnTo>
                    <a:pt x="3129" y="3872"/>
                  </a:lnTo>
                  <a:lnTo>
                    <a:pt x="3232" y="3811"/>
                  </a:lnTo>
                  <a:lnTo>
                    <a:pt x="3329" y="3744"/>
                  </a:lnTo>
                  <a:lnTo>
                    <a:pt x="3421" y="3671"/>
                  </a:lnTo>
                  <a:lnTo>
                    <a:pt x="3509" y="3594"/>
                  </a:lnTo>
                  <a:lnTo>
                    <a:pt x="3593" y="3510"/>
                  </a:lnTo>
                  <a:lnTo>
                    <a:pt x="3671" y="3422"/>
                  </a:lnTo>
                  <a:lnTo>
                    <a:pt x="3744" y="3328"/>
                  </a:lnTo>
                  <a:lnTo>
                    <a:pt x="3811" y="3231"/>
                  </a:lnTo>
                  <a:lnTo>
                    <a:pt x="3872" y="3130"/>
                  </a:lnTo>
                  <a:lnTo>
                    <a:pt x="3927" y="3024"/>
                  </a:lnTo>
                  <a:lnTo>
                    <a:pt x="3975" y="2915"/>
                  </a:lnTo>
                  <a:lnTo>
                    <a:pt x="4016" y="2803"/>
                  </a:lnTo>
                  <a:lnTo>
                    <a:pt x="4051" y="2687"/>
                  </a:lnTo>
                  <a:lnTo>
                    <a:pt x="4079" y="2568"/>
                  </a:lnTo>
                  <a:lnTo>
                    <a:pt x="4099" y="2447"/>
                  </a:lnTo>
                  <a:lnTo>
                    <a:pt x="4111" y="2323"/>
                  </a:lnTo>
                  <a:lnTo>
                    <a:pt x="4115" y="2198"/>
                  </a:lnTo>
                  <a:lnTo>
                    <a:pt x="4111" y="2072"/>
                  </a:lnTo>
                  <a:lnTo>
                    <a:pt x="4099" y="1948"/>
                  </a:lnTo>
                  <a:lnTo>
                    <a:pt x="4079" y="1827"/>
                  </a:lnTo>
                  <a:lnTo>
                    <a:pt x="4051" y="1708"/>
                  </a:lnTo>
                  <a:lnTo>
                    <a:pt x="4016" y="1592"/>
                  </a:lnTo>
                  <a:lnTo>
                    <a:pt x="3975" y="1480"/>
                  </a:lnTo>
                  <a:lnTo>
                    <a:pt x="3927" y="1371"/>
                  </a:lnTo>
                  <a:lnTo>
                    <a:pt x="3872" y="1266"/>
                  </a:lnTo>
                  <a:lnTo>
                    <a:pt x="3811" y="1163"/>
                  </a:lnTo>
                  <a:lnTo>
                    <a:pt x="3744" y="1066"/>
                  </a:lnTo>
                  <a:lnTo>
                    <a:pt x="3671" y="974"/>
                  </a:lnTo>
                  <a:lnTo>
                    <a:pt x="3593" y="886"/>
                  </a:lnTo>
                  <a:lnTo>
                    <a:pt x="3509" y="802"/>
                  </a:lnTo>
                  <a:lnTo>
                    <a:pt x="3421" y="724"/>
                  </a:lnTo>
                  <a:lnTo>
                    <a:pt x="3329" y="651"/>
                  </a:lnTo>
                  <a:lnTo>
                    <a:pt x="3232" y="584"/>
                  </a:lnTo>
                  <a:lnTo>
                    <a:pt x="3129" y="523"/>
                  </a:lnTo>
                  <a:lnTo>
                    <a:pt x="3024" y="468"/>
                  </a:lnTo>
                  <a:lnTo>
                    <a:pt x="2915" y="420"/>
                  </a:lnTo>
                  <a:lnTo>
                    <a:pt x="2803" y="379"/>
                  </a:lnTo>
                  <a:lnTo>
                    <a:pt x="2687" y="344"/>
                  </a:lnTo>
                  <a:lnTo>
                    <a:pt x="2568" y="316"/>
                  </a:lnTo>
                  <a:lnTo>
                    <a:pt x="2447" y="296"/>
                  </a:lnTo>
                  <a:lnTo>
                    <a:pt x="2323" y="284"/>
                  </a:lnTo>
                  <a:lnTo>
                    <a:pt x="2197" y="280"/>
                  </a:lnTo>
                  <a:close/>
                  <a:moveTo>
                    <a:pt x="2197" y="0"/>
                  </a:moveTo>
                  <a:lnTo>
                    <a:pt x="2331" y="4"/>
                  </a:lnTo>
                  <a:lnTo>
                    <a:pt x="2463" y="16"/>
                  </a:lnTo>
                  <a:lnTo>
                    <a:pt x="2592" y="36"/>
                  </a:lnTo>
                  <a:lnTo>
                    <a:pt x="2719" y="63"/>
                  </a:lnTo>
                  <a:lnTo>
                    <a:pt x="2843" y="96"/>
                  </a:lnTo>
                  <a:lnTo>
                    <a:pt x="2963" y="138"/>
                  </a:lnTo>
                  <a:lnTo>
                    <a:pt x="3081" y="186"/>
                  </a:lnTo>
                  <a:lnTo>
                    <a:pt x="3195" y="240"/>
                  </a:lnTo>
                  <a:lnTo>
                    <a:pt x="3305" y="300"/>
                  </a:lnTo>
                  <a:lnTo>
                    <a:pt x="3412" y="367"/>
                  </a:lnTo>
                  <a:lnTo>
                    <a:pt x="3515" y="440"/>
                  </a:lnTo>
                  <a:lnTo>
                    <a:pt x="3612" y="518"/>
                  </a:lnTo>
                  <a:lnTo>
                    <a:pt x="3705" y="602"/>
                  </a:lnTo>
                  <a:lnTo>
                    <a:pt x="3793" y="690"/>
                  </a:lnTo>
                  <a:lnTo>
                    <a:pt x="3877" y="783"/>
                  </a:lnTo>
                  <a:lnTo>
                    <a:pt x="3955" y="880"/>
                  </a:lnTo>
                  <a:lnTo>
                    <a:pt x="4028" y="983"/>
                  </a:lnTo>
                  <a:lnTo>
                    <a:pt x="4095" y="1090"/>
                  </a:lnTo>
                  <a:lnTo>
                    <a:pt x="4155" y="1200"/>
                  </a:lnTo>
                  <a:lnTo>
                    <a:pt x="4209" y="1314"/>
                  </a:lnTo>
                  <a:lnTo>
                    <a:pt x="4257" y="1432"/>
                  </a:lnTo>
                  <a:lnTo>
                    <a:pt x="4299" y="1552"/>
                  </a:lnTo>
                  <a:lnTo>
                    <a:pt x="4332" y="1676"/>
                  </a:lnTo>
                  <a:lnTo>
                    <a:pt x="4359" y="1803"/>
                  </a:lnTo>
                  <a:lnTo>
                    <a:pt x="4379" y="1932"/>
                  </a:lnTo>
                  <a:lnTo>
                    <a:pt x="4391" y="2064"/>
                  </a:lnTo>
                  <a:lnTo>
                    <a:pt x="4395" y="2198"/>
                  </a:lnTo>
                  <a:lnTo>
                    <a:pt x="4391" y="2331"/>
                  </a:lnTo>
                  <a:lnTo>
                    <a:pt x="4379" y="2463"/>
                  </a:lnTo>
                  <a:lnTo>
                    <a:pt x="4359" y="2592"/>
                  </a:lnTo>
                  <a:lnTo>
                    <a:pt x="4332" y="2719"/>
                  </a:lnTo>
                  <a:lnTo>
                    <a:pt x="4299" y="2843"/>
                  </a:lnTo>
                  <a:lnTo>
                    <a:pt x="4257" y="2963"/>
                  </a:lnTo>
                  <a:lnTo>
                    <a:pt x="4209" y="3082"/>
                  </a:lnTo>
                  <a:lnTo>
                    <a:pt x="4155" y="3195"/>
                  </a:lnTo>
                  <a:lnTo>
                    <a:pt x="4095" y="3306"/>
                  </a:lnTo>
                  <a:lnTo>
                    <a:pt x="4028" y="3412"/>
                  </a:lnTo>
                  <a:lnTo>
                    <a:pt x="3955" y="3515"/>
                  </a:lnTo>
                  <a:lnTo>
                    <a:pt x="3877" y="3612"/>
                  </a:lnTo>
                  <a:lnTo>
                    <a:pt x="3793" y="3706"/>
                  </a:lnTo>
                  <a:lnTo>
                    <a:pt x="3705" y="3794"/>
                  </a:lnTo>
                  <a:lnTo>
                    <a:pt x="3612" y="3878"/>
                  </a:lnTo>
                  <a:lnTo>
                    <a:pt x="3515" y="3955"/>
                  </a:lnTo>
                  <a:lnTo>
                    <a:pt x="3412" y="4028"/>
                  </a:lnTo>
                  <a:lnTo>
                    <a:pt x="3305" y="4095"/>
                  </a:lnTo>
                  <a:lnTo>
                    <a:pt x="3195" y="4155"/>
                  </a:lnTo>
                  <a:lnTo>
                    <a:pt x="3081" y="4210"/>
                  </a:lnTo>
                  <a:lnTo>
                    <a:pt x="2963" y="4258"/>
                  </a:lnTo>
                  <a:lnTo>
                    <a:pt x="2843" y="4299"/>
                  </a:lnTo>
                  <a:lnTo>
                    <a:pt x="2719" y="4332"/>
                  </a:lnTo>
                  <a:lnTo>
                    <a:pt x="2592" y="4359"/>
                  </a:lnTo>
                  <a:lnTo>
                    <a:pt x="2463" y="4379"/>
                  </a:lnTo>
                  <a:lnTo>
                    <a:pt x="2331" y="4391"/>
                  </a:lnTo>
                  <a:lnTo>
                    <a:pt x="2197" y="4395"/>
                  </a:lnTo>
                  <a:lnTo>
                    <a:pt x="2064" y="4391"/>
                  </a:lnTo>
                  <a:lnTo>
                    <a:pt x="1932" y="4379"/>
                  </a:lnTo>
                  <a:lnTo>
                    <a:pt x="1803" y="4359"/>
                  </a:lnTo>
                  <a:lnTo>
                    <a:pt x="1676" y="4332"/>
                  </a:lnTo>
                  <a:lnTo>
                    <a:pt x="1552" y="4299"/>
                  </a:lnTo>
                  <a:lnTo>
                    <a:pt x="1432" y="4258"/>
                  </a:lnTo>
                  <a:lnTo>
                    <a:pt x="1313" y="4210"/>
                  </a:lnTo>
                  <a:lnTo>
                    <a:pt x="1200" y="4155"/>
                  </a:lnTo>
                  <a:lnTo>
                    <a:pt x="1089" y="4095"/>
                  </a:lnTo>
                  <a:lnTo>
                    <a:pt x="983" y="4028"/>
                  </a:lnTo>
                  <a:lnTo>
                    <a:pt x="880" y="3955"/>
                  </a:lnTo>
                  <a:lnTo>
                    <a:pt x="783" y="3878"/>
                  </a:lnTo>
                  <a:lnTo>
                    <a:pt x="689" y="3794"/>
                  </a:lnTo>
                  <a:lnTo>
                    <a:pt x="601" y="3706"/>
                  </a:lnTo>
                  <a:lnTo>
                    <a:pt x="517" y="3612"/>
                  </a:lnTo>
                  <a:lnTo>
                    <a:pt x="440" y="3515"/>
                  </a:lnTo>
                  <a:lnTo>
                    <a:pt x="367" y="3412"/>
                  </a:lnTo>
                  <a:lnTo>
                    <a:pt x="300" y="3306"/>
                  </a:lnTo>
                  <a:lnTo>
                    <a:pt x="240" y="3195"/>
                  </a:lnTo>
                  <a:lnTo>
                    <a:pt x="185" y="3082"/>
                  </a:lnTo>
                  <a:lnTo>
                    <a:pt x="137" y="2963"/>
                  </a:lnTo>
                  <a:lnTo>
                    <a:pt x="96" y="2843"/>
                  </a:lnTo>
                  <a:lnTo>
                    <a:pt x="63" y="2719"/>
                  </a:lnTo>
                  <a:lnTo>
                    <a:pt x="36" y="2592"/>
                  </a:lnTo>
                  <a:lnTo>
                    <a:pt x="16" y="2463"/>
                  </a:lnTo>
                  <a:lnTo>
                    <a:pt x="4" y="2331"/>
                  </a:lnTo>
                  <a:lnTo>
                    <a:pt x="0" y="2198"/>
                  </a:lnTo>
                  <a:lnTo>
                    <a:pt x="4" y="2064"/>
                  </a:lnTo>
                  <a:lnTo>
                    <a:pt x="16" y="1932"/>
                  </a:lnTo>
                  <a:lnTo>
                    <a:pt x="36" y="1803"/>
                  </a:lnTo>
                  <a:lnTo>
                    <a:pt x="63" y="1676"/>
                  </a:lnTo>
                  <a:lnTo>
                    <a:pt x="96" y="1552"/>
                  </a:lnTo>
                  <a:lnTo>
                    <a:pt x="137" y="1432"/>
                  </a:lnTo>
                  <a:lnTo>
                    <a:pt x="185" y="1314"/>
                  </a:lnTo>
                  <a:lnTo>
                    <a:pt x="240" y="1200"/>
                  </a:lnTo>
                  <a:lnTo>
                    <a:pt x="300" y="1090"/>
                  </a:lnTo>
                  <a:lnTo>
                    <a:pt x="367" y="983"/>
                  </a:lnTo>
                  <a:lnTo>
                    <a:pt x="440" y="880"/>
                  </a:lnTo>
                  <a:lnTo>
                    <a:pt x="517" y="783"/>
                  </a:lnTo>
                  <a:lnTo>
                    <a:pt x="601" y="690"/>
                  </a:lnTo>
                  <a:lnTo>
                    <a:pt x="689" y="602"/>
                  </a:lnTo>
                  <a:lnTo>
                    <a:pt x="783" y="518"/>
                  </a:lnTo>
                  <a:lnTo>
                    <a:pt x="880" y="440"/>
                  </a:lnTo>
                  <a:lnTo>
                    <a:pt x="983" y="367"/>
                  </a:lnTo>
                  <a:lnTo>
                    <a:pt x="1089" y="300"/>
                  </a:lnTo>
                  <a:lnTo>
                    <a:pt x="1200" y="240"/>
                  </a:lnTo>
                  <a:lnTo>
                    <a:pt x="1313" y="186"/>
                  </a:lnTo>
                  <a:lnTo>
                    <a:pt x="1432" y="138"/>
                  </a:lnTo>
                  <a:lnTo>
                    <a:pt x="1552" y="96"/>
                  </a:lnTo>
                  <a:lnTo>
                    <a:pt x="1676" y="63"/>
                  </a:lnTo>
                  <a:lnTo>
                    <a:pt x="1803" y="36"/>
                  </a:lnTo>
                  <a:lnTo>
                    <a:pt x="1932" y="16"/>
                  </a:lnTo>
                  <a:lnTo>
                    <a:pt x="2064" y="4"/>
                  </a:lnTo>
                  <a:lnTo>
                    <a:pt x="2197" y="0"/>
                  </a:lnTo>
                  <a:close/>
                </a:path>
              </a:pathLst>
            </a:custGeom>
            <a:grpFill/>
            <a:ln w="0">
              <a:solidFill>
                <a:srgbClr val="404040"/>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30" name="Freeform 8">
              <a:extLst>
                <a:ext uri="{FF2B5EF4-FFF2-40B4-BE49-F238E27FC236}">
                  <a16:creationId xmlns:a16="http://schemas.microsoft.com/office/drawing/2014/main" id="{3D306031-1166-44B1-817D-C2BB061810C0}"/>
                </a:ext>
              </a:extLst>
            </p:cNvPr>
            <p:cNvSpPr>
              <a:spLocks/>
            </p:cNvSpPr>
            <p:nvPr/>
          </p:nvSpPr>
          <p:spPr bwMode="auto">
            <a:xfrm>
              <a:off x="-1036638" y="2709863"/>
              <a:ext cx="263525" cy="703263"/>
            </a:xfrm>
            <a:custGeom>
              <a:avLst/>
              <a:gdLst>
                <a:gd name="T0" fmla="*/ 527 w 663"/>
                <a:gd name="T1" fmla="*/ 0 h 1770"/>
                <a:gd name="T2" fmla="*/ 568 w 663"/>
                <a:gd name="T3" fmla="*/ 103 h 1770"/>
                <a:gd name="T4" fmla="*/ 603 w 663"/>
                <a:gd name="T5" fmla="*/ 208 h 1770"/>
                <a:gd name="T6" fmla="*/ 629 w 663"/>
                <a:gd name="T7" fmla="*/ 315 h 1770"/>
                <a:gd name="T8" fmla="*/ 648 w 663"/>
                <a:gd name="T9" fmla="*/ 423 h 1770"/>
                <a:gd name="T10" fmla="*/ 659 w 663"/>
                <a:gd name="T11" fmla="*/ 534 h 1770"/>
                <a:gd name="T12" fmla="*/ 663 w 663"/>
                <a:gd name="T13" fmla="*/ 644 h 1770"/>
                <a:gd name="T14" fmla="*/ 660 w 663"/>
                <a:gd name="T15" fmla="*/ 751 h 1770"/>
                <a:gd name="T16" fmla="*/ 649 w 663"/>
                <a:gd name="T17" fmla="*/ 855 h 1770"/>
                <a:gd name="T18" fmla="*/ 632 w 663"/>
                <a:gd name="T19" fmla="*/ 958 h 1770"/>
                <a:gd name="T20" fmla="*/ 609 w 663"/>
                <a:gd name="T21" fmla="*/ 1058 h 1770"/>
                <a:gd name="T22" fmla="*/ 579 w 663"/>
                <a:gd name="T23" fmla="*/ 1156 h 1770"/>
                <a:gd name="T24" fmla="*/ 543 w 663"/>
                <a:gd name="T25" fmla="*/ 1254 h 1770"/>
                <a:gd name="T26" fmla="*/ 501 w 663"/>
                <a:gd name="T27" fmla="*/ 1347 h 1770"/>
                <a:gd name="T28" fmla="*/ 452 w 663"/>
                <a:gd name="T29" fmla="*/ 1439 h 1770"/>
                <a:gd name="T30" fmla="*/ 397 w 663"/>
                <a:gd name="T31" fmla="*/ 1527 h 1770"/>
                <a:gd name="T32" fmla="*/ 337 w 663"/>
                <a:gd name="T33" fmla="*/ 1611 h 1770"/>
                <a:gd name="T34" fmla="*/ 272 w 663"/>
                <a:gd name="T35" fmla="*/ 1692 h 1770"/>
                <a:gd name="T36" fmla="*/ 200 w 663"/>
                <a:gd name="T37" fmla="*/ 1770 h 1770"/>
                <a:gd name="T38" fmla="*/ 0 w 663"/>
                <a:gd name="T39" fmla="*/ 1572 h 1770"/>
                <a:gd name="T40" fmla="*/ 65 w 663"/>
                <a:gd name="T41" fmla="*/ 1503 h 1770"/>
                <a:gd name="T42" fmla="*/ 124 w 663"/>
                <a:gd name="T43" fmla="*/ 1430 h 1770"/>
                <a:gd name="T44" fmla="*/ 177 w 663"/>
                <a:gd name="T45" fmla="*/ 1352 h 1770"/>
                <a:gd name="T46" fmla="*/ 224 w 663"/>
                <a:gd name="T47" fmla="*/ 1272 h 1770"/>
                <a:gd name="T48" fmla="*/ 265 w 663"/>
                <a:gd name="T49" fmla="*/ 1190 h 1770"/>
                <a:gd name="T50" fmla="*/ 300 w 663"/>
                <a:gd name="T51" fmla="*/ 1103 h 1770"/>
                <a:gd name="T52" fmla="*/ 329 w 663"/>
                <a:gd name="T53" fmla="*/ 1015 h 1770"/>
                <a:gd name="T54" fmla="*/ 352 w 663"/>
                <a:gd name="T55" fmla="*/ 926 h 1770"/>
                <a:gd name="T56" fmla="*/ 369 w 663"/>
                <a:gd name="T57" fmla="*/ 834 h 1770"/>
                <a:gd name="T58" fmla="*/ 379 w 663"/>
                <a:gd name="T59" fmla="*/ 740 h 1770"/>
                <a:gd name="T60" fmla="*/ 383 w 663"/>
                <a:gd name="T61" fmla="*/ 644 h 1770"/>
                <a:gd name="T62" fmla="*/ 379 w 663"/>
                <a:gd name="T63" fmla="*/ 552 h 1770"/>
                <a:gd name="T64" fmla="*/ 369 w 663"/>
                <a:gd name="T65" fmla="*/ 462 h 1770"/>
                <a:gd name="T66" fmla="*/ 355 w 663"/>
                <a:gd name="T67" fmla="*/ 372 h 1770"/>
                <a:gd name="T68" fmla="*/ 332 w 663"/>
                <a:gd name="T69" fmla="*/ 284 h 1770"/>
                <a:gd name="T70" fmla="*/ 305 w 663"/>
                <a:gd name="T71" fmla="*/ 198 h 1770"/>
                <a:gd name="T72" fmla="*/ 271 w 663"/>
                <a:gd name="T73" fmla="*/ 114 h 1770"/>
                <a:gd name="T74" fmla="*/ 527 w 663"/>
                <a:gd name="T75" fmla="*/ 0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3" h="1770">
                  <a:moveTo>
                    <a:pt x="527" y="0"/>
                  </a:moveTo>
                  <a:lnTo>
                    <a:pt x="568" y="103"/>
                  </a:lnTo>
                  <a:lnTo>
                    <a:pt x="603" y="208"/>
                  </a:lnTo>
                  <a:lnTo>
                    <a:pt x="629" y="315"/>
                  </a:lnTo>
                  <a:lnTo>
                    <a:pt x="648" y="423"/>
                  </a:lnTo>
                  <a:lnTo>
                    <a:pt x="659" y="534"/>
                  </a:lnTo>
                  <a:lnTo>
                    <a:pt x="663" y="644"/>
                  </a:lnTo>
                  <a:lnTo>
                    <a:pt x="660" y="751"/>
                  </a:lnTo>
                  <a:lnTo>
                    <a:pt x="649" y="855"/>
                  </a:lnTo>
                  <a:lnTo>
                    <a:pt x="632" y="958"/>
                  </a:lnTo>
                  <a:lnTo>
                    <a:pt x="609" y="1058"/>
                  </a:lnTo>
                  <a:lnTo>
                    <a:pt x="579" y="1156"/>
                  </a:lnTo>
                  <a:lnTo>
                    <a:pt x="543" y="1254"/>
                  </a:lnTo>
                  <a:lnTo>
                    <a:pt x="501" y="1347"/>
                  </a:lnTo>
                  <a:lnTo>
                    <a:pt x="452" y="1439"/>
                  </a:lnTo>
                  <a:lnTo>
                    <a:pt x="397" y="1527"/>
                  </a:lnTo>
                  <a:lnTo>
                    <a:pt x="337" y="1611"/>
                  </a:lnTo>
                  <a:lnTo>
                    <a:pt x="272" y="1692"/>
                  </a:lnTo>
                  <a:lnTo>
                    <a:pt x="200" y="1770"/>
                  </a:lnTo>
                  <a:lnTo>
                    <a:pt x="0" y="1572"/>
                  </a:lnTo>
                  <a:lnTo>
                    <a:pt x="65" y="1503"/>
                  </a:lnTo>
                  <a:lnTo>
                    <a:pt x="124" y="1430"/>
                  </a:lnTo>
                  <a:lnTo>
                    <a:pt x="177" y="1352"/>
                  </a:lnTo>
                  <a:lnTo>
                    <a:pt x="224" y="1272"/>
                  </a:lnTo>
                  <a:lnTo>
                    <a:pt x="265" y="1190"/>
                  </a:lnTo>
                  <a:lnTo>
                    <a:pt x="300" y="1103"/>
                  </a:lnTo>
                  <a:lnTo>
                    <a:pt x="329" y="1015"/>
                  </a:lnTo>
                  <a:lnTo>
                    <a:pt x="352" y="926"/>
                  </a:lnTo>
                  <a:lnTo>
                    <a:pt x="369" y="834"/>
                  </a:lnTo>
                  <a:lnTo>
                    <a:pt x="379" y="740"/>
                  </a:lnTo>
                  <a:lnTo>
                    <a:pt x="383" y="644"/>
                  </a:lnTo>
                  <a:lnTo>
                    <a:pt x="379" y="552"/>
                  </a:lnTo>
                  <a:lnTo>
                    <a:pt x="369" y="462"/>
                  </a:lnTo>
                  <a:lnTo>
                    <a:pt x="355" y="372"/>
                  </a:lnTo>
                  <a:lnTo>
                    <a:pt x="332" y="284"/>
                  </a:lnTo>
                  <a:lnTo>
                    <a:pt x="305" y="198"/>
                  </a:lnTo>
                  <a:lnTo>
                    <a:pt x="271" y="114"/>
                  </a:lnTo>
                  <a:lnTo>
                    <a:pt x="527" y="0"/>
                  </a:lnTo>
                  <a:close/>
                </a:path>
              </a:pathLst>
            </a:custGeom>
            <a:grpFill/>
            <a:ln w="0">
              <a:solidFill>
                <a:srgbClr val="404040"/>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31" name="Freeform 9">
              <a:extLst>
                <a:ext uri="{FF2B5EF4-FFF2-40B4-BE49-F238E27FC236}">
                  <a16:creationId xmlns:a16="http://schemas.microsoft.com/office/drawing/2014/main" id="{86B8A7CF-270C-42A4-8D08-DC7E4DC7B2D0}"/>
                </a:ext>
              </a:extLst>
            </p:cNvPr>
            <p:cNvSpPr>
              <a:spLocks/>
            </p:cNvSpPr>
            <p:nvPr/>
          </p:nvSpPr>
          <p:spPr bwMode="auto">
            <a:xfrm>
              <a:off x="-2041525" y="2332038"/>
              <a:ext cx="889000" cy="1077913"/>
            </a:xfrm>
            <a:custGeom>
              <a:avLst/>
              <a:gdLst>
                <a:gd name="T0" fmla="*/ 1708 w 2240"/>
                <a:gd name="T1" fmla="*/ 4 h 2716"/>
                <a:gd name="T2" fmla="*/ 1927 w 2240"/>
                <a:gd name="T3" fmla="*/ 35 h 2716"/>
                <a:gd name="T4" fmla="*/ 2137 w 2240"/>
                <a:gd name="T5" fmla="*/ 95 h 2716"/>
                <a:gd name="T6" fmla="*/ 2128 w 2240"/>
                <a:gd name="T7" fmla="*/ 392 h 2716"/>
                <a:gd name="T8" fmla="*/ 1956 w 2240"/>
                <a:gd name="T9" fmla="*/ 331 h 2716"/>
                <a:gd name="T10" fmla="*/ 1780 w 2240"/>
                <a:gd name="T11" fmla="*/ 293 h 2716"/>
                <a:gd name="T12" fmla="*/ 1597 w 2240"/>
                <a:gd name="T13" fmla="*/ 281 h 2716"/>
                <a:gd name="T14" fmla="*/ 1393 w 2240"/>
                <a:gd name="T15" fmla="*/ 296 h 2716"/>
                <a:gd name="T16" fmla="*/ 1200 w 2240"/>
                <a:gd name="T17" fmla="*/ 343 h 2716"/>
                <a:gd name="T18" fmla="*/ 1019 w 2240"/>
                <a:gd name="T19" fmla="*/ 415 h 2716"/>
                <a:gd name="T20" fmla="*/ 852 w 2240"/>
                <a:gd name="T21" fmla="*/ 513 h 2716"/>
                <a:gd name="T22" fmla="*/ 701 w 2240"/>
                <a:gd name="T23" fmla="*/ 633 h 2716"/>
                <a:gd name="T24" fmla="*/ 571 w 2240"/>
                <a:gd name="T25" fmla="*/ 775 h 2716"/>
                <a:gd name="T26" fmla="*/ 460 w 2240"/>
                <a:gd name="T27" fmla="*/ 933 h 2716"/>
                <a:gd name="T28" fmla="*/ 375 w 2240"/>
                <a:gd name="T29" fmla="*/ 1108 h 2716"/>
                <a:gd name="T30" fmla="*/ 315 w 2240"/>
                <a:gd name="T31" fmla="*/ 1296 h 2716"/>
                <a:gd name="T32" fmla="*/ 284 w 2240"/>
                <a:gd name="T33" fmla="*/ 1495 h 2716"/>
                <a:gd name="T34" fmla="*/ 284 w 2240"/>
                <a:gd name="T35" fmla="*/ 1692 h 2716"/>
                <a:gd name="T36" fmla="*/ 309 w 2240"/>
                <a:gd name="T37" fmla="*/ 1876 h 2716"/>
                <a:gd name="T38" fmla="*/ 361 w 2240"/>
                <a:gd name="T39" fmla="*/ 2053 h 2716"/>
                <a:gd name="T40" fmla="*/ 436 w 2240"/>
                <a:gd name="T41" fmla="*/ 2220 h 2716"/>
                <a:gd name="T42" fmla="*/ 535 w 2240"/>
                <a:gd name="T43" fmla="*/ 2377 h 2716"/>
                <a:gd name="T44" fmla="*/ 656 w 2240"/>
                <a:gd name="T45" fmla="*/ 2520 h 2716"/>
                <a:gd name="T46" fmla="*/ 385 w 2240"/>
                <a:gd name="T47" fmla="*/ 2639 h 2716"/>
                <a:gd name="T48" fmla="*/ 261 w 2240"/>
                <a:gd name="T49" fmla="*/ 2473 h 2716"/>
                <a:gd name="T50" fmla="*/ 160 w 2240"/>
                <a:gd name="T51" fmla="*/ 2295 h 2716"/>
                <a:gd name="T52" fmla="*/ 83 w 2240"/>
                <a:gd name="T53" fmla="*/ 2105 h 2716"/>
                <a:gd name="T54" fmla="*/ 29 w 2240"/>
                <a:gd name="T55" fmla="*/ 1908 h 2716"/>
                <a:gd name="T56" fmla="*/ 3 w 2240"/>
                <a:gd name="T57" fmla="*/ 1703 h 2716"/>
                <a:gd name="T58" fmla="*/ 4 w 2240"/>
                <a:gd name="T59" fmla="*/ 1484 h 2716"/>
                <a:gd name="T60" fmla="*/ 35 w 2240"/>
                <a:gd name="T61" fmla="*/ 1263 h 2716"/>
                <a:gd name="T62" fmla="*/ 96 w 2240"/>
                <a:gd name="T63" fmla="*/ 1052 h 2716"/>
                <a:gd name="T64" fmla="*/ 184 w 2240"/>
                <a:gd name="T65" fmla="*/ 855 h 2716"/>
                <a:gd name="T66" fmla="*/ 296 w 2240"/>
                <a:gd name="T67" fmla="*/ 672 h 2716"/>
                <a:gd name="T68" fmla="*/ 431 w 2240"/>
                <a:gd name="T69" fmla="*/ 507 h 2716"/>
                <a:gd name="T70" fmla="*/ 587 w 2240"/>
                <a:gd name="T71" fmla="*/ 361 h 2716"/>
                <a:gd name="T72" fmla="*/ 761 w 2240"/>
                <a:gd name="T73" fmla="*/ 237 h 2716"/>
                <a:gd name="T74" fmla="*/ 952 w 2240"/>
                <a:gd name="T75" fmla="*/ 137 h 2716"/>
                <a:gd name="T76" fmla="*/ 1156 w 2240"/>
                <a:gd name="T77" fmla="*/ 63 h 2716"/>
                <a:gd name="T78" fmla="*/ 1372 w 2240"/>
                <a:gd name="T79" fmla="*/ 16 h 2716"/>
                <a:gd name="T80" fmla="*/ 1597 w 2240"/>
                <a:gd name="T81"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40" h="2716">
                  <a:moveTo>
                    <a:pt x="1597" y="0"/>
                  </a:moveTo>
                  <a:lnTo>
                    <a:pt x="1708" y="4"/>
                  </a:lnTo>
                  <a:lnTo>
                    <a:pt x="1819" y="16"/>
                  </a:lnTo>
                  <a:lnTo>
                    <a:pt x="1927" y="35"/>
                  </a:lnTo>
                  <a:lnTo>
                    <a:pt x="2033" y="60"/>
                  </a:lnTo>
                  <a:lnTo>
                    <a:pt x="2137" y="95"/>
                  </a:lnTo>
                  <a:lnTo>
                    <a:pt x="2240" y="135"/>
                  </a:lnTo>
                  <a:lnTo>
                    <a:pt x="2128" y="392"/>
                  </a:lnTo>
                  <a:lnTo>
                    <a:pt x="2043" y="359"/>
                  </a:lnTo>
                  <a:lnTo>
                    <a:pt x="1956" y="331"/>
                  </a:lnTo>
                  <a:lnTo>
                    <a:pt x="1869" y="309"/>
                  </a:lnTo>
                  <a:lnTo>
                    <a:pt x="1780" y="293"/>
                  </a:lnTo>
                  <a:lnTo>
                    <a:pt x="1689" y="284"/>
                  </a:lnTo>
                  <a:lnTo>
                    <a:pt x="1597" y="281"/>
                  </a:lnTo>
                  <a:lnTo>
                    <a:pt x="1495" y="285"/>
                  </a:lnTo>
                  <a:lnTo>
                    <a:pt x="1393" y="296"/>
                  </a:lnTo>
                  <a:lnTo>
                    <a:pt x="1296" y="316"/>
                  </a:lnTo>
                  <a:lnTo>
                    <a:pt x="1200" y="343"/>
                  </a:lnTo>
                  <a:lnTo>
                    <a:pt x="1108" y="375"/>
                  </a:lnTo>
                  <a:lnTo>
                    <a:pt x="1019" y="415"/>
                  </a:lnTo>
                  <a:lnTo>
                    <a:pt x="933" y="461"/>
                  </a:lnTo>
                  <a:lnTo>
                    <a:pt x="852" y="513"/>
                  </a:lnTo>
                  <a:lnTo>
                    <a:pt x="775" y="571"/>
                  </a:lnTo>
                  <a:lnTo>
                    <a:pt x="701" y="633"/>
                  </a:lnTo>
                  <a:lnTo>
                    <a:pt x="633" y="701"/>
                  </a:lnTo>
                  <a:lnTo>
                    <a:pt x="571" y="775"/>
                  </a:lnTo>
                  <a:lnTo>
                    <a:pt x="512" y="852"/>
                  </a:lnTo>
                  <a:lnTo>
                    <a:pt x="460" y="933"/>
                  </a:lnTo>
                  <a:lnTo>
                    <a:pt x="415" y="1019"/>
                  </a:lnTo>
                  <a:lnTo>
                    <a:pt x="375" y="1108"/>
                  </a:lnTo>
                  <a:lnTo>
                    <a:pt x="341" y="1201"/>
                  </a:lnTo>
                  <a:lnTo>
                    <a:pt x="315" y="1296"/>
                  </a:lnTo>
                  <a:lnTo>
                    <a:pt x="296" y="1395"/>
                  </a:lnTo>
                  <a:lnTo>
                    <a:pt x="284" y="1495"/>
                  </a:lnTo>
                  <a:lnTo>
                    <a:pt x="280" y="1597"/>
                  </a:lnTo>
                  <a:lnTo>
                    <a:pt x="284" y="1692"/>
                  </a:lnTo>
                  <a:lnTo>
                    <a:pt x="293" y="1785"/>
                  </a:lnTo>
                  <a:lnTo>
                    <a:pt x="309" y="1876"/>
                  </a:lnTo>
                  <a:lnTo>
                    <a:pt x="332" y="1965"/>
                  </a:lnTo>
                  <a:lnTo>
                    <a:pt x="361" y="2053"/>
                  </a:lnTo>
                  <a:lnTo>
                    <a:pt x="396" y="2139"/>
                  </a:lnTo>
                  <a:lnTo>
                    <a:pt x="436" y="2220"/>
                  </a:lnTo>
                  <a:lnTo>
                    <a:pt x="483" y="2300"/>
                  </a:lnTo>
                  <a:lnTo>
                    <a:pt x="535" y="2377"/>
                  </a:lnTo>
                  <a:lnTo>
                    <a:pt x="593" y="2449"/>
                  </a:lnTo>
                  <a:lnTo>
                    <a:pt x="656" y="2520"/>
                  </a:lnTo>
                  <a:lnTo>
                    <a:pt x="456" y="2716"/>
                  </a:lnTo>
                  <a:lnTo>
                    <a:pt x="385" y="2639"/>
                  </a:lnTo>
                  <a:lnTo>
                    <a:pt x="320" y="2557"/>
                  </a:lnTo>
                  <a:lnTo>
                    <a:pt x="261" y="2473"/>
                  </a:lnTo>
                  <a:lnTo>
                    <a:pt x="207" y="2385"/>
                  </a:lnTo>
                  <a:lnTo>
                    <a:pt x="160" y="2295"/>
                  </a:lnTo>
                  <a:lnTo>
                    <a:pt x="117" y="2201"/>
                  </a:lnTo>
                  <a:lnTo>
                    <a:pt x="83" y="2105"/>
                  </a:lnTo>
                  <a:lnTo>
                    <a:pt x="53" y="2008"/>
                  </a:lnTo>
                  <a:lnTo>
                    <a:pt x="29" y="1908"/>
                  </a:lnTo>
                  <a:lnTo>
                    <a:pt x="13" y="1805"/>
                  </a:lnTo>
                  <a:lnTo>
                    <a:pt x="3" y="1703"/>
                  </a:lnTo>
                  <a:lnTo>
                    <a:pt x="0" y="1597"/>
                  </a:lnTo>
                  <a:lnTo>
                    <a:pt x="4" y="1484"/>
                  </a:lnTo>
                  <a:lnTo>
                    <a:pt x="16" y="1372"/>
                  </a:lnTo>
                  <a:lnTo>
                    <a:pt x="35" y="1263"/>
                  </a:lnTo>
                  <a:lnTo>
                    <a:pt x="63" y="1156"/>
                  </a:lnTo>
                  <a:lnTo>
                    <a:pt x="96" y="1052"/>
                  </a:lnTo>
                  <a:lnTo>
                    <a:pt x="136" y="952"/>
                  </a:lnTo>
                  <a:lnTo>
                    <a:pt x="184" y="855"/>
                  </a:lnTo>
                  <a:lnTo>
                    <a:pt x="237" y="761"/>
                  </a:lnTo>
                  <a:lnTo>
                    <a:pt x="296" y="672"/>
                  </a:lnTo>
                  <a:lnTo>
                    <a:pt x="361" y="588"/>
                  </a:lnTo>
                  <a:lnTo>
                    <a:pt x="431" y="507"/>
                  </a:lnTo>
                  <a:lnTo>
                    <a:pt x="507" y="432"/>
                  </a:lnTo>
                  <a:lnTo>
                    <a:pt x="587" y="361"/>
                  </a:lnTo>
                  <a:lnTo>
                    <a:pt x="672" y="296"/>
                  </a:lnTo>
                  <a:lnTo>
                    <a:pt x="761" y="237"/>
                  </a:lnTo>
                  <a:lnTo>
                    <a:pt x="855" y="184"/>
                  </a:lnTo>
                  <a:lnTo>
                    <a:pt x="952" y="137"/>
                  </a:lnTo>
                  <a:lnTo>
                    <a:pt x="1052" y="96"/>
                  </a:lnTo>
                  <a:lnTo>
                    <a:pt x="1156" y="63"/>
                  </a:lnTo>
                  <a:lnTo>
                    <a:pt x="1263" y="36"/>
                  </a:lnTo>
                  <a:lnTo>
                    <a:pt x="1372" y="16"/>
                  </a:lnTo>
                  <a:lnTo>
                    <a:pt x="1484" y="4"/>
                  </a:lnTo>
                  <a:lnTo>
                    <a:pt x="1597" y="0"/>
                  </a:lnTo>
                  <a:close/>
                </a:path>
              </a:pathLst>
            </a:custGeom>
            <a:grpFill/>
            <a:ln w="0">
              <a:solidFill>
                <a:srgbClr val="404040"/>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32" name="Freeform 10">
              <a:extLst>
                <a:ext uri="{FF2B5EF4-FFF2-40B4-BE49-F238E27FC236}">
                  <a16:creationId xmlns:a16="http://schemas.microsoft.com/office/drawing/2014/main" id="{BA75F3FE-8C25-4E93-9E11-59DB381824F5}"/>
                </a:ext>
              </a:extLst>
            </p:cNvPr>
            <p:cNvSpPr>
              <a:spLocks noEditPoints="1"/>
            </p:cNvSpPr>
            <p:nvPr/>
          </p:nvSpPr>
          <p:spPr bwMode="auto">
            <a:xfrm>
              <a:off x="-1589088" y="2471738"/>
              <a:ext cx="676275" cy="679450"/>
            </a:xfrm>
            <a:custGeom>
              <a:avLst/>
              <a:gdLst>
                <a:gd name="T0" fmla="*/ 422 w 1702"/>
                <a:gd name="T1" fmla="*/ 1083 h 1711"/>
                <a:gd name="T2" fmla="*/ 359 w 1702"/>
                <a:gd name="T3" fmla="*/ 1109 h 1711"/>
                <a:gd name="T4" fmla="*/ 311 w 1702"/>
                <a:gd name="T5" fmla="*/ 1157 h 1711"/>
                <a:gd name="T6" fmla="*/ 284 w 1702"/>
                <a:gd name="T7" fmla="*/ 1220 h 1711"/>
                <a:gd name="T8" fmla="*/ 284 w 1702"/>
                <a:gd name="T9" fmla="*/ 1289 h 1711"/>
                <a:gd name="T10" fmla="*/ 311 w 1702"/>
                <a:gd name="T11" fmla="*/ 1352 h 1711"/>
                <a:gd name="T12" fmla="*/ 359 w 1702"/>
                <a:gd name="T13" fmla="*/ 1400 h 1711"/>
                <a:gd name="T14" fmla="*/ 422 w 1702"/>
                <a:gd name="T15" fmla="*/ 1427 h 1711"/>
                <a:gd name="T16" fmla="*/ 491 w 1702"/>
                <a:gd name="T17" fmla="*/ 1427 h 1711"/>
                <a:gd name="T18" fmla="*/ 554 w 1702"/>
                <a:gd name="T19" fmla="*/ 1400 h 1711"/>
                <a:gd name="T20" fmla="*/ 602 w 1702"/>
                <a:gd name="T21" fmla="*/ 1352 h 1711"/>
                <a:gd name="T22" fmla="*/ 628 w 1702"/>
                <a:gd name="T23" fmla="*/ 1289 h 1711"/>
                <a:gd name="T24" fmla="*/ 628 w 1702"/>
                <a:gd name="T25" fmla="*/ 1220 h 1711"/>
                <a:gd name="T26" fmla="*/ 602 w 1702"/>
                <a:gd name="T27" fmla="*/ 1157 h 1711"/>
                <a:gd name="T28" fmla="*/ 554 w 1702"/>
                <a:gd name="T29" fmla="*/ 1109 h 1711"/>
                <a:gd name="T30" fmla="*/ 491 w 1702"/>
                <a:gd name="T31" fmla="*/ 1083 h 1711"/>
                <a:gd name="T32" fmla="*/ 1502 w 1702"/>
                <a:gd name="T33" fmla="*/ 0 h 1711"/>
                <a:gd name="T34" fmla="*/ 862 w 1702"/>
                <a:gd name="T35" fmla="*/ 1045 h 1711"/>
                <a:gd name="T36" fmla="*/ 899 w 1702"/>
                <a:gd name="T37" fmla="*/ 1145 h 1711"/>
                <a:gd name="T38" fmla="*/ 912 w 1702"/>
                <a:gd name="T39" fmla="*/ 1255 h 1711"/>
                <a:gd name="T40" fmla="*/ 896 w 1702"/>
                <a:gd name="T41" fmla="*/ 1376 h 1711"/>
                <a:gd name="T42" fmla="*/ 850 w 1702"/>
                <a:gd name="T43" fmla="*/ 1484 h 1711"/>
                <a:gd name="T44" fmla="*/ 779 w 1702"/>
                <a:gd name="T45" fmla="*/ 1577 h 1711"/>
                <a:gd name="T46" fmla="*/ 686 w 1702"/>
                <a:gd name="T47" fmla="*/ 1648 h 1711"/>
                <a:gd name="T48" fmla="*/ 578 w 1702"/>
                <a:gd name="T49" fmla="*/ 1695 h 1711"/>
                <a:gd name="T50" fmla="*/ 456 w 1702"/>
                <a:gd name="T51" fmla="*/ 1711 h 1711"/>
                <a:gd name="T52" fmla="*/ 335 w 1702"/>
                <a:gd name="T53" fmla="*/ 1695 h 1711"/>
                <a:gd name="T54" fmla="*/ 227 w 1702"/>
                <a:gd name="T55" fmla="*/ 1648 h 1711"/>
                <a:gd name="T56" fmla="*/ 134 w 1702"/>
                <a:gd name="T57" fmla="*/ 1577 h 1711"/>
                <a:gd name="T58" fmla="*/ 63 w 1702"/>
                <a:gd name="T59" fmla="*/ 1484 h 1711"/>
                <a:gd name="T60" fmla="*/ 16 w 1702"/>
                <a:gd name="T61" fmla="*/ 1376 h 1711"/>
                <a:gd name="T62" fmla="*/ 0 w 1702"/>
                <a:gd name="T63" fmla="*/ 1255 h 1711"/>
                <a:gd name="T64" fmla="*/ 16 w 1702"/>
                <a:gd name="T65" fmla="*/ 1133 h 1711"/>
                <a:gd name="T66" fmla="*/ 63 w 1702"/>
                <a:gd name="T67" fmla="*/ 1025 h 1711"/>
                <a:gd name="T68" fmla="*/ 134 w 1702"/>
                <a:gd name="T69" fmla="*/ 932 h 1711"/>
                <a:gd name="T70" fmla="*/ 227 w 1702"/>
                <a:gd name="T71" fmla="*/ 861 h 1711"/>
                <a:gd name="T72" fmla="*/ 335 w 1702"/>
                <a:gd name="T73" fmla="*/ 815 h 1711"/>
                <a:gd name="T74" fmla="*/ 456 w 1702"/>
                <a:gd name="T75" fmla="*/ 799 h 1711"/>
                <a:gd name="T76" fmla="*/ 563 w 1702"/>
                <a:gd name="T77" fmla="*/ 812 h 1711"/>
                <a:gd name="T78" fmla="*/ 662 w 1702"/>
                <a:gd name="T79" fmla="*/ 848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2" h="1711">
                  <a:moveTo>
                    <a:pt x="456" y="1079"/>
                  </a:moveTo>
                  <a:lnTo>
                    <a:pt x="422" y="1083"/>
                  </a:lnTo>
                  <a:lnTo>
                    <a:pt x="388" y="1093"/>
                  </a:lnTo>
                  <a:lnTo>
                    <a:pt x="359" y="1109"/>
                  </a:lnTo>
                  <a:lnTo>
                    <a:pt x="332" y="1131"/>
                  </a:lnTo>
                  <a:lnTo>
                    <a:pt x="311" y="1157"/>
                  </a:lnTo>
                  <a:lnTo>
                    <a:pt x="295" y="1187"/>
                  </a:lnTo>
                  <a:lnTo>
                    <a:pt x="284" y="1220"/>
                  </a:lnTo>
                  <a:lnTo>
                    <a:pt x="282" y="1255"/>
                  </a:lnTo>
                  <a:lnTo>
                    <a:pt x="284" y="1289"/>
                  </a:lnTo>
                  <a:lnTo>
                    <a:pt x="295" y="1323"/>
                  </a:lnTo>
                  <a:lnTo>
                    <a:pt x="311" y="1352"/>
                  </a:lnTo>
                  <a:lnTo>
                    <a:pt x="332" y="1379"/>
                  </a:lnTo>
                  <a:lnTo>
                    <a:pt x="359" y="1400"/>
                  </a:lnTo>
                  <a:lnTo>
                    <a:pt x="388" y="1416"/>
                  </a:lnTo>
                  <a:lnTo>
                    <a:pt x="422" y="1427"/>
                  </a:lnTo>
                  <a:lnTo>
                    <a:pt x="456" y="1429"/>
                  </a:lnTo>
                  <a:lnTo>
                    <a:pt x="491" y="1427"/>
                  </a:lnTo>
                  <a:lnTo>
                    <a:pt x="524" y="1416"/>
                  </a:lnTo>
                  <a:lnTo>
                    <a:pt x="554" y="1400"/>
                  </a:lnTo>
                  <a:lnTo>
                    <a:pt x="580" y="1379"/>
                  </a:lnTo>
                  <a:lnTo>
                    <a:pt x="602" y="1352"/>
                  </a:lnTo>
                  <a:lnTo>
                    <a:pt x="618" y="1323"/>
                  </a:lnTo>
                  <a:lnTo>
                    <a:pt x="628" y="1289"/>
                  </a:lnTo>
                  <a:lnTo>
                    <a:pt x="632" y="1255"/>
                  </a:lnTo>
                  <a:lnTo>
                    <a:pt x="628" y="1220"/>
                  </a:lnTo>
                  <a:lnTo>
                    <a:pt x="618" y="1187"/>
                  </a:lnTo>
                  <a:lnTo>
                    <a:pt x="602" y="1157"/>
                  </a:lnTo>
                  <a:lnTo>
                    <a:pt x="580" y="1131"/>
                  </a:lnTo>
                  <a:lnTo>
                    <a:pt x="554" y="1109"/>
                  </a:lnTo>
                  <a:lnTo>
                    <a:pt x="524" y="1093"/>
                  </a:lnTo>
                  <a:lnTo>
                    <a:pt x="491" y="1083"/>
                  </a:lnTo>
                  <a:lnTo>
                    <a:pt x="456" y="1079"/>
                  </a:lnTo>
                  <a:close/>
                  <a:moveTo>
                    <a:pt x="1502" y="0"/>
                  </a:moveTo>
                  <a:lnTo>
                    <a:pt x="1702" y="197"/>
                  </a:lnTo>
                  <a:lnTo>
                    <a:pt x="862" y="1045"/>
                  </a:lnTo>
                  <a:lnTo>
                    <a:pt x="883" y="1093"/>
                  </a:lnTo>
                  <a:lnTo>
                    <a:pt x="899" y="1145"/>
                  </a:lnTo>
                  <a:lnTo>
                    <a:pt x="908" y="1199"/>
                  </a:lnTo>
                  <a:lnTo>
                    <a:pt x="912" y="1255"/>
                  </a:lnTo>
                  <a:lnTo>
                    <a:pt x="908" y="1316"/>
                  </a:lnTo>
                  <a:lnTo>
                    <a:pt x="896" y="1376"/>
                  </a:lnTo>
                  <a:lnTo>
                    <a:pt x="876" y="1432"/>
                  </a:lnTo>
                  <a:lnTo>
                    <a:pt x="850" y="1484"/>
                  </a:lnTo>
                  <a:lnTo>
                    <a:pt x="818" y="1533"/>
                  </a:lnTo>
                  <a:lnTo>
                    <a:pt x="779" y="1577"/>
                  </a:lnTo>
                  <a:lnTo>
                    <a:pt x="735" y="1615"/>
                  </a:lnTo>
                  <a:lnTo>
                    <a:pt x="686" y="1648"/>
                  </a:lnTo>
                  <a:lnTo>
                    <a:pt x="634" y="1675"/>
                  </a:lnTo>
                  <a:lnTo>
                    <a:pt x="578" y="1695"/>
                  </a:lnTo>
                  <a:lnTo>
                    <a:pt x="518" y="1707"/>
                  </a:lnTo>
                  <a:lnTo>
                    <a:pt x="456" y="1711"/>
                  </a:lnTo>
                  <a:lnTo>
                    <a:pt x="395" y="1707"/>
                  </a:lnTo>
                  <a:lnTo>
                    <a:pt x="335" y="1695"/>
                  </a:lnTo>
                  <a:lnTo>
                    <a:pt x="279" y="1675"/>
                  </a:lnTo>
                  <a:lnTo>
                    <a:pt x="227" y="1648"/>
                  </a:lnTo>
                  <a:lnTo>
                    <a:pt x="178" y="1615"/>
                  </a:lnTo>
                  <a:lnTo>
                    <a:pt x="134" y="1577"/>
                  </a:lnTo>
                  <a:lnTo>
                    <a:pt x="96" y="1533"/>
                  </a:lnTo>
                  <a:lnTo>
                    <a:pt x="63" y="1484"/>
                  </a:lnTo>
                  <a:lnTo>
                    <a:pt x="36" y="1432"/>
                  </a:lnTo>
                  <a:lnTo>
                    <a:pt x="16" y="1376"/>
                  </a:lnTo>
                  <a:lnTo>
                    <a:pt x="4" y="1316"/>
                  </a:lnTo>
                  <a:lnTo>
                    <a:pt x="0" y="1255"/>
                  </a:lnTo>
                  <a:lnTo>
                    <a:pt x="4" y="1193"/>
                  </a:lnTo>
                  <a:lnTo>
                    <a:pt x="16" y="1133"/>
                  </a:lnTo>
                  <a:lnTo>
                    <a:pt x="36" y="1077"/>
                  </a:lnTo>
                  <a:lnTo>
                    <a:pt x="63" y="1025"/>
                  </a:lnTo>
                  <a:lnTo>
                    <a:pt x="96" y="976"/>
                  </a:lnTo>
                  <a:lnTo>
                    <a:pt x="134" y="932"/>
                  </a:lnTo>
                  <a:lnTo>
                    <a:pt x="178" y="893"/>
                  </a:lnTo>
                  <a:lnTo>
                    <a:pt x="227" y="861"/>
                  </a:lnTo>
                  <a:lnTo>
                    <a:pt x="279" y="835"/>
                  </a:lnTo>
                  <a:lnTo>
                    <a:pt x="335" y="815"/>
                  </a:lnTo>
                  <a:lnTo>
                    <a:pt x="395" y="803"/>
                  </a:lnTo>
                  <a:lnTo>
                    <a:pt x="456" y="799"/>
                  </a:lnTo>
                  <a:lnTo>
                    <a:pt x="511" y="803"/>
                  </a:lnTo>
                  <a:lnTo>
                    <a:pt x="563" y="812"/>
                  </a:lnTo>
                  <a:lnTo>
                    <a:pt x="614" y="827"/>
                  </a:lnTo>
                  <a:lnTo>
                    <a:pt x="662" y="848"/>
                  </a:lnTo>
                  <a:lnTo>
                    <a:pt x="1502" y="0"/>
                  </a:lnTo>
                  <a:close/>
                </a:path>
              </a:pathLst>
            </a:custGeom>
            <a:solidFill>
              <a:srgbClr val="0078D7"/>
            </a:solidFill>
            <a:ln w="0">
              <a:solidFill>
                <a:srgbClr val="404040"/>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grpSp>
    </p:spTree>
    <p:extLst>
      <p:ext uri="{BB962C8B-B14F-4D97-AF65-F5344CB8AC3E}">
        <p14:creationId xmlns:p14="http://schemas.microsoft.com/office/powerpoint/2010/main" val="537199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64" presetClass="path" presetSubtype="0" decel="100000" fill="hold" nodeType="withEffect">
                                  <p:stCondLst>
                                    <p:cond delay="0"/>
                                  </p:stCondLst>
                                  <p:childTnLst>
                                    <p:animMotion origin="layout" path="M -2.70833E-6 -2.59259E-6 L -2.70833E-6 -0.02824 " pathEditMode="relative" rAng="0" ptsTypes="AA">
                                      <p:cBhvr>
                                        <p:cTn id="9" dur="500" spd="-100000" fill="hold"/>
                                        <p:tgtEl>
                                          <p:spTgt spid="28"/>
                                        </p:tgtEl>
                                        <p:attrNameLst>
                                          <p:attrName>ppt_x</p:attrName>
                                          <p:attrName>ppt_y</p:attrName>
                                        </p:attrNameLst>
                                      </p:cBhvr>
                                      <p:rCtr x="0" y="-1412"/>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2.70833E-6 2.22222E-6 L -2.70833E-6 0.02569 " pathEditMode="relative" rAng="0" ptsTypes="AA">
                                      <p:cBhvr>
                                        <p:cTn id="14" dur="500" spd="-100000" fill="hold"/>
                                        <p:tgtEl>
                                          <p:spTgt spid="16"/>
                                        </p:tgtEl>
                                        <p:attrNameLst>
                                          <p:attrName>ppt_x</p:attrName>
                                          <p:attrName>ppt_y</p:attrName>
                                        </p:attrNameLst>
                                      </p:cBhvr>
                                      <p:rCtr x="0" y="1273"/>
                                    </p:animMotion>
                                  </p:childTnLst>
                                </p:cTn>
                              </p:par>
                              <p:par>
                                <p:cTn id="15" presetID="10" presetClass="entr" presetSubtype="0" fill="hold" grpId="0" nodeType="withEffect">
                                  <p:stCondLst>
                                    <p:cond delay="4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64" presetClass="path" presetSubtype="0" decel="100000" fill="hold" grpId="1" nodeType="withEffect">
                                  <p:stCondLst>
                                    <p:cond delay="400"/>
                                  </p:stCondLst>
                                  <p:childTnLst>
                                    <p:animMotion origin="layout" path="M -3.125E-6 -2.59259E-6 L -3.125E-6 -0.02824 " pathEditMode="relative" rAng="0" ptsTypes="AA">
                                      <p:cBhvr>
                                        <p:cTn id="19" dur="500" spd="-100000" fill="hold"/>
                                        <p:tgtEl>
                                          <p:spTgt spid="27"/>
                                        </p:tgtEl>
                                        <p:attrNameLst>
                                          <p:attrName>ppt_x</p:attrName>
                                          <p:attrName>ppt_y</p:attrName>
                                        </p:attrNameLst>
                                      </p:cBhvr>
                                      <p:rCtr x="0" y="-1412"/>
                                    </p:animMotion>
                                  </p:childTnLst>
                                </p:cTn>
                              </p:par>
                              <p:par>
                                <p:cTn id="20" presetID="10" presetClass="entr" presetSubtype="0" fill="hold" grpId="0" nodeType="withEffect">
                                  <p:stCondLst>
                                    <p:cond delay="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400"/>
                                  </p:stCondLst>
                                  <p:childTnLst>
                                    <p:animMotion origin="layout" path="M -3.125E-6 -4.81481E-6 L -3.125E-6 0.0257 " pathEditMode="relative" rAng="0" ptsTypes="AA">
                                      <p:cBhvr>
                                        <p:cTn id="24" dur="500" spd="-100000" fill="hold"/>
                                        <p:tgtEl>
                                          <p:spTgt spid="19"/>
                                        </p:tgtEl>
                                        <p:attrNameLst>
                                          <p:attrName>ppt_x</p:attrName>
                                          <p:attrName>ppt_y</p:attrName>
                                        </p:attrNameLst>
                                      </p:cBhvr>
                                      <p:rCtr x="0" y="1273"/>
                                    </p:animMotion>
                                  </p:childTnLst>
                                </p:cTn>
                              </p:par>
                              <p:par>
                                <p:cTn id="25" presetID="10" presetClass="entr" presetSubtype="0" fill="hold" nodeType="withEffect">
                                  <p:stCondLst>
                                    <p:cond delay="8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4" presetClass="path" presetSubtype="0" decel="100000" fill="hold" nodeType="withEffect">
                                  <p:stCondLst>
                                    <p:cond delay="800"/>
                                  </p:stCondLst>
                                  <p:childTnLst>
                                    <p:animMotion origin="layout" path="M 4.16667E-6 -2.59259E-6 L 4.16667E-6 -0.02824 " pathEditMode="relative" rAng="0" ptsTypes="AA">
                                      <p:cBhvr>
                                        <p:cTn id="29" dur="500" spd="-100000" fill="hold"/>
                                        <p:tgtEl>
                                          <p:spTgt spid="26"/>
                                        </p:tgtEl>
                                        <p:attrNameLst>
                                          <p:attrName>ppt_x</p:attrName>
                                          <p:attrName>ppt_y</p:attrName>
                                        </p:attrNameLst>
                                      </p:cBhvr>
                                      <p:rCtr x="0" y="-1412"/>
                                    </p:animMotion>
                                  </p:childTnLst>
                                </p:cTn>
                              </p:par>
                              <p:par>
                                <p:cTn id="30" presetID="10" presetClass="entr" presetSubtype="0" fill="hold" grpId="0" nodeType="withEffect">
                                  <p:stCondLst>
                                    <p:cond delay="8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grpId="1" nodeType="withEffect">
                                  <p:stCondLst>
                                    <p:cond delay="800"/>
                                  </p:stCondLst>
                                  <p:childTnLst>
                                    <p:animMotion origin="layout" path="M 5E-6 -4.81481E-6 L 5E-6 0.0257 " pathEditMode="relative" rAng="0" ptsTypes="AA">
                                      <p:cBhvr>
                                        <p:cTn id="34" dur="500" spd="-100000" fill="hold"/>
                                        <p:tgtEl>
                                          <p:spTgt spid="18"/>
                                        </p:tgtEl>
                                        <p:attrNameLst>
                                          <p:attrName>ppt_x</p:attrName>
                                          <p:attrName>ppt_y</p:attrName>
                                        </p:attrNameLst>
                                      </p:cBhvr>
                                      <p:rCtr x="0" y="1273"/>
                                    </p:animMotion>
                                  </p:childTnLst>
                                </p:cTn>
                              </p:par>
                              <p:par>
                                <p:cTn id="35" presetID="10" presetClass="entr" presetSubtype="0" fill="hold" nodeType="withEffect">
                                  <p:stCondLst>
                                    <p:cond delay="12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64" presetClass="path" presetSubtype="0" decel="100000" fill="hold" nodeType="withEffect">
                                  <p:stCondLst>
                                    <p:cond delay="1200"/>
                                  </p:stCondLst>
                                  <p:childTnLst>
                                    <p:animMotion origin="layout" path="M -9.29283E-7 1.60236E-6 L -9.29283E-7 -0.02815 " pathEditMode="relative" rAng="0" ptsTypes="AA">
                                      <p:cBhvr>
                                        <p:cTn id="39" dur="500" spd="-100000" fill="hold"/>
                                        <p:tgtEl>
                                          <p:spTgt spid="20"/>
                                        </p:tgtEl>
                                        <p:attrNameLst>
                                          <p:attrName>ppt_x</p:attrName>
                                          <p:attrName>ppt_y</p:attrName>
                                        </p:attrNameLst>
                                      </p:cBhvr>
                                      <p:rCtr x="0" y="-1407"/>
                                    </p:animMotion>
                                  </p:childTnLst>
                                </p:cTn>
                              </p:par>
                              <p:par>
                                <p:cTn id="40" presetID="10" presetClass="entr" presetSubtype="0" fill="hold" grpId="0" nodeType="withEffect">
                                  <p:stCondLst>
                                    <p:cond delay="12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grpId="1" nodeType="withEffect">
                                  <p:stCondLst>
                                    <p:cond delay="1200"/>
                                  </p:stCondLst>
                                  <p:childTnLst>
                                    <p:animMotion origin="layout" path="M 1.25E-6 4.44444E-6 L 1.25E-6 0.02569 " pathEditMode="relative" rAng="0" ptsTypes="AA">
                                      <p:cBhvr>
                                        <p:cTn id="44" dur="500" spd="-100000" fill="hold"/>
                                        <p:tgtEl>
                                          <p:spTgt spid="25"/>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P spid="18" grpId="1"/>
      <p:bldP spid="19" grpId="0"/>
      <p:bldP spid="19" grpId="1"/>
      <p:bldP spid="25" grpId="0"/>
      <p:bldP spid="25" grpId="1"/>
      <p:bldP spid="27" grpId="0" animBg="1"/>
      <p:bldP spid="2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FD2FC-02D7-45F1-9AAB-67D3B416CDEC}"/>
              </a:ext>
            </a:extLst>
          </p:cNvPr>
          <p:cNvSpPr>
            <a:spLocks noGrp="1"/>
          </p:cNvSpPr>
          <p:nvPr>
            <p:ph type="title"/>
          </p:nvPr>
        </p:nvSpPr>
        <p:spPr/>
        <p:txBody>
          <a:bodyPr/>
          <a:lstStyle/>
          <a:p>
            <a:r>
              <a:rPr lang="en-US" sz="4400" dirty="0"/>
              <a:t>Security is our #1 focus</a:t>
            </a:r>
          </a:p>
        </p:txBody>
      </p:sp>
      <p:sp>
        <p:nvSpPr>
          <p:cNvPr id="5" name="Rectangle 4">
            <a:extLst>
              <a:ext uri="{FF2B5EF4-FFF2-40B4-BE49-F238E27FC236}">
                <a16:creationId xmlns:a16="http://schemas.microsoft.com/office/drawing/2014/main" id="{0005DE94-ABD2-4032-BC43-325B76A2DEAE}"/>
              </a:ext>
            </a:extLst>
          </p:cNvPr>
          <p:cNvSpPr/>
          <p:nvPr/>
        </p:nvSpPr>
        <p:spPr>
          <a:xfrm>
            <a:off x="165637" y="1401154"/>
            <a:ext cx="6904235" cy="4647426"/>
          </a:xfrm>
          <a:prstGeom prst="rect">
            <a:avLst/>
          </a:prstGeom>
        </p:spPr>
        <p:txBody>
          <a:bodyPr wrap="square">
            <a:sp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Microsoft is leading IoT Security</a:t>
            </a:r>
          </a:p>
          <a:p>
            <a:pPr marL="0" marR="0" lvl="0" indent="0" algn="l" defTabSz="932688" rtl="0" eaLnBrk="1" fontAlgn="auto" latinLnBrk="0" hangingPunct="1">
              <a:lnSpc>
                <a:spcPct val="100000"/>
              </a:lnSpc>
              <a:spcBef>
                <a:spcPts val="0"/>
              </a:spcBef>
              <a:spcAft>
                <a:spcPts val="1200"/>
              </a:spcAft>
              <a:buClrTx/>
              <a:buSzTx/>
              <a:buFontTx/>
              <a:buNone/>
              <a:tabLst/>
              <a:defRPr/>
            </a:pPr>
            <a:endParaRPr kumimoji="0" lang="en-US" sz="28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Secure lifecycle management of IoT Devices using </a:t>
            </a:r>
            <a:r>
              <a:rPr kumimoji="0" lang="en-US" sz="20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Device Provisioning Service</a:t>
            </a: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 </a:t>
            </a:r>
            <a:r>
              <a:rPr kumimoji="0" lang="en-US" sz="20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Device Management </a:t>
            </a: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and a host of security features </a:t>
            </a:r>
          </a:p>
          <a:p>
            <a:pPr marL="342900" marR="0" lvl="0" indent="-3429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342900" marR="0" lvl="0" indent="-3429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Cutting edge of device identity and attestation with </a:t>
            </a:r>
            <a:r>
              <a:rPr kumimoji="0" lang="en-US" sz="20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DICE</a:t>
            </a: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 available today through our </a:t>
            </a:r>
            <a:r>
              <a:rPr kumimoji="0" lang="en-US" sz="20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silicon partners</a:t>
            </a:r>
          </a:p>
          <a:p>
            <a:pPr marL="342900" marR="0" lvl="0" indent="-3429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342900" marR="0" lvl="0" indent="-3429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Empowering you to design, deploy and operate secure IoT through best practices, </a:t>
            </a:r>
            <a:r>
              <a:rPr kumimoji="0" lang="en-US" sz="20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Security Program </a:t>
            </a:r>
          </a:p>
          <a:p>
            <a:pPr marL="342900" marR="0" lvl="0" indent="-3429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1"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342900" marR="0" lvl="0" indent="-3429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Leading in </a:t>
            </a:r>
            <a:r>
              <a:rPr kumimoji="0" lang="en-US" sz="20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standards and regulations</a:t>
            </a:r>
          </a:p>
        </p:txBody>
      </p:sp>
      <p:pic>
        <p:nvPicPr>
          <p:cNvPr id="6" name="Picture 5">
            <a:extLst>
              <a:ext uri="{FF2B5EF4-FFF2-40B4-BE49-F238E27FC236}">
                <a16:creationId xmlns:a16="http://schemas.microsoft.com/office/drawing/2014/main" id="{6E592C12-F835-46CB-A12A-EE1E06C7C571}"/>
              </a:ext>
            </a:extLst>
          </p:cNvPr>
          <p:cNvPicPr>
            <a:picLocks noChangeAspect="1"/>
          </p:cNvPicPr>
          <p:nvPr/>
        </p:nvPicPr>
        <p:blipFill rotWithShape="1">
          <a:blip r:embed="rId3">
            <a:extLst>
              <a:ext uri="{28A0092B-C50C-407E-A947-70E740481C1C}">
                <a14:useLocalDpi xmlns:a14="http://schemas.microsoft.com/office/drawing/2010/main" val="0"/>
              </a:ext>
            </a:extLst>
          </a:blip>
          <a:srcRect l="38799" t="7441" r="13593" b="12203"/>
          <a:stretch/>
        </p:blipFill>
        <p:spPr>
          <a:xfrm>
            <a:off x="7271831" y="1188720"/>
            <a:ext cx="5164644" cy="5810224"/>
          </a:xfrm>
          <a:prstGeom prst="rect">
            <a:avLst/>
          </a:prstGeom>
        </p:spPr>
      </p:pic>
    </p:spTree>
    <p:extLst>
      <p:ext uri="{BB962C8B-B14F-4D97-AF65-F5344CB8AC3E}">
        <p14:creationId xmlns:p14="http://schemas.microsoft.com/office/powerpoint/2010/main" val="8694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80988" y="478496"/>
            <a:ext cx="8601830" cy="1223875"/>
          </a:xfrm>
          <a:prstGeom prst="rect">
            <a:avLst/>
          </a:prstGeom>
        </p:spPr>
        <p:txBody>
          <a:bodyPr vert="horz" wrap="square" lIns="149217" tIns="93260" rIns="149217" bIns="93260" rtlCol="0" anchor="t">
            <a:noAutofit/>
          </a:bodyPr>
          <a:lstStyle>
            <a:lvl1pPr algn="l" defTabSz="931863" rtl="0" eaLnBrk="0" fontAlgn="base" hangingPunct="0">
              <a:lnSpc>
                <a:spcPct val="90000"/>
              </a:lnSpc>
              <a:spcBef>
                <a:spcPct val="0"/>
              </a:spcBef>
              <a:spcAft>
                <a:spcPct val="0"/>
              </a:spcAft>
              <a:defRPr lang="en-US" sz="5200" kern="1200" spc="-102" dirty="0">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endParaRPr kumimoji="0" lang="en-US" sz="4488" b="0" i="0" u="none" strike="noStrike" kern="1200" cap="none" spc="-102" normalizeH="0" baseline="0" noProof="0">
              <a:ln w="3175">
                <a:noFill/>
              </a:ln>
              <a:solidFill>
                <a:srgbClr val="505050"/>
              </a:solidFill>
              <a:effectLst/>
              <a:uLnTx/>
              <a:uFillTx/>
              <a:latin typeface="Segoe UI Light"/>
              <a:ea typeface="ＭＳ Ｐゴシック" charset="0"/>
              <a:cs typeface="Segoe UI" pitchFamily="34" charset="0"/>
            </a:endParaRPr>
          </a:p>
        </p:txBody>
      </p:sp>
      <p:grpSp>
        <p:nvGrpSpPr>
          <p:cNvPr id="14" name="Group 13"/>
          <p:cNvGrpSpPr/>
          <p:nvPr/>
        </p:nvGrpSpPr>
        <p:grpSpPr>
          <a:xfrm>
            <a:off x="582128" y="2037511"/>
            <a:ext cx="6141602" cy="3375981"/>
            <a:chOff x="274639" y="4483813"/>
            <a:chExt cx="6621461" cy="1252627"/>
          </a:xfrm>
        </p:grpSpPr>
        <p:sp>
          <p:nvSpPr>
            <p:cNvPr id="15" name="Rectangle 14"/>
            <p:cNvSpPr/>
            <p:nvPr/>
          </p:nvSpPr>
          <p:spPr>
            <a:xfrm>
              <a:off x="274639" y="4483813"/>
              <a:ext cx="381662" cy="1251438"/>
            </a:xfrm>
            <a:prstGeom prst="rect">
              <a:avLst/>
            </a:prstGeom>
            <a:solidFill>
              <a:schemeClr val="accent5"/>
            </a:solidFill>
            <a:ln w="10795" cap="flat" cmpd="sng" algn="ctr">
              <a:noFill/>
              <a:prstDash val="solid"/>
            </a:ln>
            <a:effectLst/>
          </p:spPr>
          <p:txBody>
            <a:bodyPr lIns="0" tIns="46630" rIns="0" bIns="46630" rtlCol="0" anchor="ctr"/>
            <a:lstStyle/>
            <a:p>
              <a:pPr marL="0" marR="0" lvl="0" indent="0" algn="ctr" defTabSz="969768" rtl="0" eaLnBrk="1" fontAlgn="base" latinLnBrk="0" hangingPunct="1">
                <a:lnSpc>
                  <a:spcPct val="100000"/>
                </a:lnSpc>
                <a:spcBef>
                  <a:spcPct val="0"/>
                </a:spcBef>
                <a:spcAft>
                  <a:spcPct val="0"/>
                </a:spcAft>
                <a:buClrTx/>
                <a:buSzTx/>
                <a:buFontTx/>
                <a:buNone/>
                <a:tabLst/>
                <a:defRPr/>
              </a:pPr>
              <a:endParaRPr kumimoji="0" lang="en-US" sz="3600" b="1" i="0" u="none" strike="noStrike" kern="0" cap="none" spc="0" normalizeH="0" baseline="0" noProof="0">
                <a:ln>
                  <a:noFill/>
                </a:ln>
                <a:solidFill>
                  <a:srgbClr val="FFFFFF"/>
                </a:solidFill>
                <a:effectLst/>
                <a:uLnTx/>
                <a:uFillTx/>
                <a:latin typeface="Segoe UI"/>
                <a:ea typeface="+mn-ea"/>
                <a:cs typeface="+mn-cs"/>
              </a:endParaRPr>
            </a:p>
          </p:txBody>
        </p:sp>
        <p:sp>
          <p:nvSpPr>
            <p:cNvPr id="16" name="Rectangle 15"/>
            <p:cNvSpPr/>
            <p:nvPr/>
          </p:nvSpPr>
          <p:spPr>
            <a:xfrm>
              <a:off x="656301" y="4485002"/>
              <a:ext cx="6239799" cy="1251438"/>
            </a:xfrm>
            <a:prstGeom prst="rect">
              <a:avLst/>
            </a:prstGeom>
            <a:solidFill>
              <a:srgbClr val="FFFFFF">
                <a:lumMod val="95000"/>
              </a:srgbClr>
            </a:solidFill>
            <a:ln w="10795" cap="flat" cmpd="sng" algn="ctr">
              <a:noFill/>
              <a:prstDash val="solid"/>
            </a:ln>
            <a:effectLst/>
          </p:spPr>
          <p:txBody>
            <a:bodyPr lIns="279781" tIns="46630" rIns="93260" bIns="46630"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505050"/>
                  </a:solidFill>
                  <a:effectLst/>
                  <a:uLnTx/>
                  <a:uFillTx/>
                  <a:latin typeface="Segoe UI"/>
                  <a:ea typeface="+mn-ea"/>
                  <a:cs typeface="+mn-cs"/>
                </a:rPr>
                <a:t>Microsoft’s Security Program for Azure IoT </a:t>
              </a:r>
              <a:r>
                <a:rPr kumimoji="0" lang="en-US" sz="2400" b="0" i="0" u="none" strike="noStrike" kern="0" cap="none" spc="0" normalizeH="0" baseline="0" noProof="0" dirty="0">
                  <a:ln>
                    <a:noFill/>
                  </a:ln>
                  <a:solidFill>
                    <a:srgbClr val="505050"/>
                  </a:solidFill>
                  <a:effectLst/>
                  <a:uLnTx/>
                  <a:uFillTx/>
                  <a:latin typeface="Segoe UI"/>
                  <a:ea typeface="+mn-ea"/>
                  <a:cs typeface="+mn-cs"/>
                </a:rPr>
                <a:t>connects customers with partners who are experts at evaluating an IoT infrastructure end-to-end.</a:t>
              </a:r>
            </a:p>
          </p:txBody>
        </p:sp>
      </p:grpSp>
      <p:sp>
        <p:nvSpPr>
          <p:cNvPr id="4" name="Rectangle 3"/>
          <p:cNvSpPr/>
          <p:nvPr/>
        </p:nvSpPr>
        <p:spPr>
          <a:xfrm>
            <a:off x="582128" y="5525384"/>
            <a:ext cx="5487400" cy="276999"/>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Not all partners may be listed; check internetofyourthings.com for latest status</a:t>
            </a:r>
          </a:p>
        </p:txBody>
      </p:sp>
      <p:sp>
        <p:nvSpPr>
          <p:cNvPr id="17" name="TextBox 16" hidden="1"/>
          <p:cNvSpPr txBox="1"/>
          <p:nvPr/>
        </p:nvSpPr>
        <p:spPr>
          <a:xfrm>
            <a:off x="12601672" y="2666337"/>
            <a:ext cx="1435892" cy="266818"/>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a:ln>
                  <a:noFill/>
                </a:ln>
                <a:solidFill>
                  <a:srgbClr val="505050"/>
                </a:solidFill>
                <a:effectLst/>
                <a:uLnTx/>
                <a:uFillTx/>
                <a:latin typeface="Segoe UI"/>
                <a:ea typeface="+mn-ea"/>
                <a:cs typeface="+mn-cs"/>
              </a:rPr>
              <a:t>10</a:t>
            </a:r>
            <a:r>
              <a:rPr kumimoji="0" lang="en-US" sz="1071" b="0" i="0" u="none" strike="noStrike" kern="0" cap="none" spc="0" normalizeH="0" baseline="30000" noProof="0">
                <a:ln>
                  <a:noFill/>
                </a:ln>
                <a:solidFill>
                  <a:srgbClr val="505050"/>
                </a:solidFill>
                <a:effectLst/>
                <a:uLnTx/>
                <a:uFillTx/>
                <a:latin typeface="Segoe UI"/>
                <a:ea typeface="+mn-ea"/>
                <a:cs typeface="+mn-cs"/>
              </a:rPr>
              <a:t>th</a:t>
            </a:r>
            <a:r>
              <a:rPr kumimoji="0" lang="en-US" sz="1071" b="0" i="0" u="none" strike="noStrike" kern="0" cap="none" spc="0" normalizeH="0" baseline="0" noProof="0">
                <a:ln>
                  <a:noFill/>
                </a:ln>
                <a:solidFill>
                  <a:srgbClr val="505050"/>
                </a:solidFill>
                <a:effectLst/>
                <a:uLnTx/>
                <a:uFillTx/>
                <a:latin typeface="Segoe UI"/>
                <a:ea typeface="+mn-ea"/>
                <a:cs typeface="+mn-cs"/>
              </a:rPr>
              <a:t> Magnitude</a:t>
            </a:r>
          </a:p>
        </p:txBody>
      </p:sp>
      <p:sp>
        <p:nvSpPr>
          <p:cNvPr id="18" name="TextBox 17" hidden="1"/>
          <p:cNvSpPr txBox="1"/>
          <p:nvPr/>
        </p:nvSpPr>
        <p:spPr>
          <a:xfrm>
            <a:off x="14054721" y="2666337"/>
            <a:ext cx="1752603" cy="266818"/>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err="1">
                <a:ln>
                  <a:noFill/>
                </a:ln>
                <a:solidFill>
                  <a:srgbClr val="505050"/>
                </a:solidFill>
                <a:effectLst/>
                <a:uLnTx/>
                <a:uFillTx/>
                <a:latin typeface="Segoe UI"/>
                <a:ea typeface="+mn-ea"/>
                <a:cs typeface="+mn-cs"/>
              </a:rPr>
              <a:t>AppSec</a:t>
            </a:r>
            <a:r>
              <a:rPr kumimoji="0" lang="en-US" sz="1071" b="0" i="0" u="none" strike="noStrike" kern="0" cap="none" spc="0" normalizeH="0" baseline="0" noProof="0">
                <a:ln>
                  <a:noFill/>
                </a:ln>
                <a:solidFill>
                  <a:srgbClr val="505050"/>
                </a:solidFill>
                <a:effectLst/>
                <a:uLnTx/>
                <a:uFillTx/>
                <a:latin typeface="Segoe UI"/>
                <a:ea typeface="+mn-ea"/>
                <a:cs typeface="+mn-cs"/>
              </a:rPr>
              <a:t> Labs LTD</a:t>
            </a:r>
          </a:p>
        </p:txBody>
      </p:sp>
      <p:sp>
        <p:nvSpPr>
          <p:cNvPr id="19" name="TextBox 18" hidden="1"/>
          <p:cNvSpPr txBox="1"/>
          <p:nvPr/>
        </p:nvSpPr>
        <p:spPr>
          <a:xfrm>
            <a:off x="16131497" y="2666338"/>
            <a:ext cx="1435892" cy="421910"/>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a:ln>
                  <a:noFill/>
                </a:ln>
                <a:solidFill>
                  <a:srgbClr val="505050"/>
                </a:solidFill>
                <a:effectLst/>
                <a:uLnTx/>
                <a:uFillTx/>
                <a:latin typeface="Segoe UI"/>
                <a:ea typeface="+mn-ea"/>
                <a:cs typeface="+mn-cs"/>
              </a:rPr>
              <a:t>AUJAS Information Risk Services</a:t>
            </a:r>
          </a:p>
        </p:txBody>
      </p:sp>
      <p:sp>
        <p:nvSpPr>
          <p:cNvPr id="20" name="TextBox 19" hidden="1"/>
          <p:cNvSpPr txBox="1"/>
          <p:nvPr/>
        </p:nvSpPr>
        <p:spPr>
          <a:xfrm>
            <a:off x="12443317" y="3540290"/>
            <a:ext cx="1752603" cy="266818"/>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a:ln>
                  <a:noFill/>
                </a:ln>
                <a:solidFill>
                  <a:srgbClr val="505050"/>
                </a:solidFill>
                <a:effectLst/>
                <a:uLnTx/>
                <a:uFillTx/>
                <a:latin typeface="Segoe UI"/>
                <a:ea typeface="+mn-ea"/>
                <a:cs typeface="+mn-cs"/>
              </a:rPr>
              <a:t>Casaba Security LLC</a:t>
            </a:r>
          </a:p>
        </p:txBody>
      </p:sp>
      <p:sp>
        <p:nvSpPr>
          <p:cNvPr id="21" name="TextBox 20" hidden="1"/>
          <p:cNvSpPr txBox="1"/>
          <p:nvPr/>
        </p:nvSpPr>
        <p:spPr>
          <a:xfrm>
            <a:off x="14054721" y="3540290"/>
            <a:ext cx="1752603" cy="266818"/>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a:ln>
                  <a:noFill/>
                </a:ln>
                <a:solidFill>
                  <a:srgbClr val="505050"/>
                </a:solidFill>
                <a:effectLst/>
                <a:uLnTx/>
                <a:uFillTx/>
                <a:latin typeface="Segoe UI"/>
                <a:ea typeface="+mn-ea"/>
                <a:cs typeface="+mn-cs"/>
              </a:rPr>
              <a:t>Crowe Horwath LLP</a:t>
            </a:r>
          </a:p>
        </p:txBody>
      </p:sp>
      <p:sp>
        <p:nvSpPr>
          <p:cNvPr id="22" name="TextBox 21" hidden="1"/>
          <p:cNvSpPr txBox="1"/>
          <p:nvPr/>
        </p:nvSpPr>
        <p:spPr>
          <a:xfrm>
            <a:off x="15973141" y="3540290"/>
            <a:ext cx="1752603" cy="266818"/>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err="1">
                <a:ln>
                  <a:noFill/>
                </a:ln>
                <a:solidFill>
                  <a:srgbClr val="505050"/>
                </a:solidFill>
                <a:effectLst/>
                <a:uLnTx/>
                <a:uFillTx/>
                <a:latin typeface="Segoe UI"/>
                <a:ea typeface="+mn-ea"/>
                <a:cs typeface="+mn-cs"/>
              </a:rPr>
              <a:t>CyberX</a:t>
            </a:r>
            <a:endParaRPr kumimoji="0" lang="en-US" sz="1071" b="0" i="0" u="none" strike="noStrike" kern="0" cap="none" spc="0" normalizeH="0" baseline="0" noProof="0">
              <a:ln>
                <a:noFill/>
              </a:ln>
              <a:solidFill>
                <a:srgbClr val="505050"/>
              </a:solidFill>
              <a:effectLst/>
              <a:uLnTx/>
              <a:uFillTx/>
              <a:latin typeface="Segoe UI"/>
              <a:ea typeface="+mn-ea"/>
              <a:cs typeface="+mn-cs"/>
            </a:endParaRPr>
          </a:p>
        </p:txBody>
      </p:sp>
      <p:sp>
        <p:nvSpPr>
          <p:cNvPr id="23" name="TextBox 22" hidden="1"/>
          <p:cNvSpPr txBox="1"/>
          <p:nvPr/>
        </p:nvSpPr>
        <p:spPr>
          <a:xfrm>
            <a:off x="12443317" y="4305609"/>
            <a:ext cx="1752603" cy="421910"/>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a:ln>
                  <a:noFill/>
                </a:ln>
                <a:solidFill>
                  <a:srgbClr val="505050"/>
                </a:solidFill>
                <a:effectLst/>
                <a:uLnTx/>
                <a:uFillTx/>
                <a:latin typeface="Segoe UI"/>
                <a:ea typeface="+mn-ea"/>
                <a:cs typeface="+mn-cs"/>
              </a:rPr>
              <a:t>Microsoft Enterprise Services</a:t>
            </a:r>
          </a:p>
        </p:txBody>
      </p:sp>
      <p:sp>
        <p:nvSpPr>
          <p:cNvPr id="24" name="TextBox 23" hidden="1"/>
          <p:cNvSpPr txBox="1"/>
          <p:nvPr/>
        </p:nvSpPr>
        <p:spPr>
          <a:xfrm>
            <a:off x="14054721" y="4305609"/>
            <a:ext cx="1752603" cy="266818"/>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err="1">
                <a:ln>
                  <a:noFill/>
                </a:ln>
                <a:solidFill>
                  <a:srgbClr val="505050"/>
                </a:solidFill>
                <a:effectLst/>
                <a:uLnTx/>
                <a:uFillTx/>
                <a:latin typeface="Segoe UI"/>
                <a:ea typeface="+mn-ea"/>
                <a:cs typeface="+mn-cs"/>
              </a:rPr>
              <a:t>OccamSec</a:t>
            </a:r>
            <a:r>
              <a:rPr kumimoji="0" lang="en-US" sz="1071" b="0" i="0" u="none" strike="noStrike" kern="0" cap="none" spc="0" normalizeH="0" baseline="0" noProof="0">
                <a:ln>
                  <a:noFill/>
                </a:ln>
                <a:solidFill>
                  <a:srgbClr val="505050"/>
                </a:solidFill>
                <a:effectLst/>
                <a:uLnTx/>
                <a:uFillTx/>
                <a:latin typeface="Segoe UI"/>
                <a:ea typeface="+mn-ea"/>
                <a:cs typeface="+mn-cs"/>
              </a:rPr>
              <a:t> LLC</a:t>
            </a:r>
          </a:p>
        </p:txBody>
      </p:sp>
      <p:sp>
        <p:nvSpPr>
          <p:cNvPr id="25" name="TextBox 24" hidden="1"/>
          <p:cNvSpPr txBox="1"/>
          <p:nvPr/>
        </p:nvSpPr>
        <p:spPr>
          <a:xfrm>
            <a:off x="15973141" y="4305609"/>
            <a:ext cx="1752603" cy="266818"/>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a:ln>
                  <a:noFill/>
                </a:ln>
                <a:solidFill>
                  <a:srgbClr val="505050"/>
                </a:solidFill>
                <a:effectLst/>
                <a:uLnTx/>
                <a:uFillTx/>
                <a:latin typeface="Segoe UI"/>
                <a:ea typeface="+mn-ea"/>
                <a:cs typeface="+mn-cs"/>
              </a:rPr>
              <a:t>Praetorian</a:t>
            </a:r>
          </a:p>
        </p:txBody>
      </p:sp>
      <p:sp>
        <p:nvSpPr>
          <p:cNvPr id="26" name="TextBox 25" hidden="1"/>
          <p:cNvSpPr txBox="1"/>
          <p:nvPr/>
        </p:nvSpPr>
        <p:spPr>
          <a:xfrm>
            <a:off x="12443317" y="5088822"/>
            <a:ext cx="1752603" cy="266818"/>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err="1">
                <a:ln>
                  <a:noFill/>
                </a:ln>
                <a:solidFill>
                  <a:srgbClr val="505050"/>
                </a:solidFill>
                <a:effectLst/>
                <a:uLnTx/>
                <a:uFillTx/>
                <a:latin typeface="Segoe UI"/>
                <a:ea typeface="+mn-ea"/>
                <a:cs typeface="+mn-cs"/>
              </a:rPr>
              <a:t>SecureGUARD</a:t>
            </a:r>
            <a:r>
              <a:rPr kumimoji="0" lang="en-US" sz="1071" b="0" i="0" u="none" strike="noStrike" kern="0" cap="none" spc="0" normalizeH="0" baseline="0" noProof="0">
                <a:ln>
                  <a:noFill/>
                </a:ln>
                <a:solidFill>
                  <a:srgbClr val="505050"/>
                </a:solidFill>
                <a:effectLst/>
                <a:uLnTx/>
                <a:uFillTx/>
                <a:latin typeface="Segoe UI"/>
                <a:ea typeface="+mn-ea"/>
                <a:cs typeface="+mn-cs"/>
              </a:rPr>
              <a:t> GmbH</a:t>
            </a:r>
          </a:p>
        </p:txBody>
      </p:sp>
      <p:sp>
        <p:nvSpPr>
          <p:cNvPr id="27" name="TextBox 26" hidden="1"/>
          <p:cNvSpPr txBox="1"/>
          <p:nvPr/>
        </p:nvSpPr>
        <p:spPr>
          <a:xfrm>
            <a:off x="14054721" y="5088822"/>
            <a:ext cx="1752603" cy="266818"/>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a:ln>
                  <a:noFill/>
                </a:ln>
                <a:solidFill>
                  <a:srgbClr val="505050"/>
                </a:solidFill>
                <a:effectLst/>
                <a:uLnTx/>
                <a:uFillTx/>
                <a:latin typeface="Segoe UI"/>
                <a:ea typeface="+mn-ea"/>
                <a:cs typeface="+mn-cs"/>
              </a:rPr>
              <a:t>Tech Mahindra</a:t>
            </a:r>
          </a:p>
        </p:txBody>
      </p:sp>
      <p:sp>
        <p:nvSpPr>
          <p:cNvPr id="28" name="TextBox 27" hidden="1"/>
          <p:cNvSpPr txBox="1"/>
          <p:nvPr/>
        </p:nvSpPr>
        <p:spPr>
          <a:xfrm>
            <a:off x="15973141" y="5088822"/>
            <a:ext cx="1752603" cy="266818"/>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612"/>
              </a:spcAft>
              <a:buClrTx/>
              <a:buSzTx/>
              <a:buFontTx/>
              <a:buNone/>
              <a:tabLst/>
              <a:defRPr/>
            </a:pPr>
            <a:r>
              <a:rPr kumimoji="0" lang="en-US" sz="1071" b="0" i="0" u="none" strike="noStrike" kern="0" cap="none" spc="0" normalizeH="0" baseline="0" noProof="0">
                <a:ln>
                  <a:noFill/>
                </a:ln>
                <a:solidFill>
                  <a:srgbClr val="505050"/>
                </a:solidFill>
                <a:effectLst/>
                <a:uLnTx/>
                <a:uFillTx/>
                <a:latin typeface="Segoe UI"/>
                <a:ea typeface="+mn-ea"/>
                <a:cs typeface="+mn-cs"/>
              </a:rPr>
              <a:t>Unisys Corporation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6340" y="3229611"/>
            <a:ext cx="1257814" cy="228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7084" y="4566811"/>
            <a:ext cx="1324505" cy="365760"/>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7571" y="4612531"/>
            <a:ext cx="972767" cy="274320"/>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1035" y="2448750"/>
            <a:ext cx="1396602" cy="455950"/>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52705" y="2539565"/>
            <a:ext cx="1202499" cy="274320"/>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39131" y="3210000"/>
            <a:ext cx="1740410" cy="27432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09567" y="3164280"/>
            <a:ext cx="1088775" cy="365760"/>
          </a:xfrm>
          <a:prstGeom prst="rect">
            <a:avLst/>
          </a:prstGeom>
        </p:spPr>
      </p:pic>
      <p:pic>
        <p:nvPicPr>
          <p:cNvPr id="34" name="Picture 33"/>
          <p:cNvPicPr>
            <a:picLocks noChangeAspect="1"/>
          </p:cNvPicPr>
          <p:nvPr/>
        </p:nvPicPr>
        <p:blipFill rotWithShape="1">
          <a:blip r:embed="rId10" cstate="print">
            <a:extLst>
              <a:ext uri="{28A0092B-C50C-407E-A947-70E740481C1C}">
                <a14:useLocalDpi xmlns:a14="http://schemas.microsoft.com/office/drawing/2010/main" val="0"/>
              </a:ext>
            </a:extLst>
          </a:blip>
          <a:srcRect l="11101" r="12525" b="-922"/>
          <a:stretch/>
        </p:blipFill>
        <p:spPr>
          <a:xfrm>
            <a:off x="8784616" y="3772595"/>
            <a:ext cx="1449441" cy="461413"/>
          </a:xfrm>
          <a:prstGeom prst="rect">
            <a:avLst/>
          </a:prstGeom>
        </p:spPr>
      </p:pic>
      <p:pic>
        <p:nvPicPr>
          <p:cNvPr id="35" name="Picture 34"/>
          <p:cNvPicPr>
            <a:picLocks noChangeAspect="1"/>
          </p:cNvPicPr>
          <p:nvPr/>
        </p:nvPicPr>
        <p:blipFill rotWithShape="1">
          <a:blip r:embed="rId11" cstate="print">
            <a:extLst>
              <a:ext uri="{28A0092B-C50C-407E-A947-70E740481C1C}">
                <a14:useLocalDpi xmlns:a14="http://schemas.microsoft.com/office/drawing/2010/main" val="0"/>
              </a:ext>
            </a:extLst>
          </a:blip>
          <a:srcRect l="14612" t="25660" r="10452" b="34039"/>
          <a:stretch/>
        </p:blipFill>
        <p:spPr>
          <a:xfrm>
            <a:off x="7019925" y="4602286"/>
            <a:ext cx="1430011" cy="294810"/>
          </a:xfrm>
          <a:prstGeom prst="rect">
            <a:avLst/>
          </a:prstGeom>
        </p:spPr>
      </p:pic>
      <p:pic>
        <p:nvPicPr>
          <p:cNvPr id="36" name="Picture 35"/>
          <p:cNvPicPr>
            <a:picLocks noChangeAspect="1"/>
          </p:cNvPicPr>
          <p:nvPr/>
        </p:nvPicPr>
        <p:blipFill rotWithShape="1">
          <a:blip r:embed="rId12" cstate="print">
            <a:extLst>
              <a:ext uri="{28A0092B-C50C-407E-A947-70E740481C1C}">
                <a14:useLocalDpi xmlns:a14="http://schemas.microsoft.com/office/drawing/2010/main" val="0"/>
              </a:ext>
            </a:extLst>
          </a:blip>
          <a:srcRect l="13874" t="26667" r="11424" b="30098"/>
          <a:stretch/>
        </p:blipFill>
        <p:spPr>
          <a:xfrm>
            <a:off x="7104954" y="3801548"/>
            <a:ext cx="1219200" cy="316280"/>
          </a:xfrm>
          <a:prstGeom prst="rect">
            <a:avLst/>
          </a:prstGeom>
        </p:spPr>
      </p:pic>
      <p:pic>
        <p:nvPicPr>
          <p:cNvPr id="37" name="Picture 3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16072" y="3685368"/>
            <a:ext cx="1075765" cy="548640"/>
          </a:xfrm>
          <a:prstGeom prst="rect">
            <a:avLst/>
          </a:prstGeom>
        </p:spPr>
      </p:pic>
      <p:pic>
        <p:nvPicPr>
          <p:cNvPr id="38" name="Picture 3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52347" y="2448125"/>
            <a:ext cx="685801" cy="457200"/>
          </a:xfrm>
          <a:prstGeom prst="rect">
            <a:avLst/>
          </a:prstGeom>
        </p:spPr>
      </p:pic>
      <p:sp>
        <p:nvSpPr>
          <p:cNvPr id="2" name="Title 1"/>
          <p:cNvSpPr>
            <a:spLocks noGrp="1"/>
          </p:cNvSpPr>
          <p:nvPr>
            <p:ph type="title"/>
          </p:nvPr>
        </p:nvSpPr>
        <p:spPr/>
        <p:txBody>
          <a:bodyPr/>
          <a:lstStyle/>
          <a:p>
            <a:r>
              <a:rPr lang="en-US" dirty="0"/>
              <a:t>Partnering for the best IoT security</a:t>
            </a:r>
          </a:p>
        </p:txBody>
      </p:sp>
    </p:spTree>
    <p:extLst>
      <p:ext uri="{BB962C8B-B14F-4D97-AF65-F5344CB8AC3E}">
        <p14:creationId xmlns:p14="http://schemas.microsoft.com/office/powerpoint/2010/main" val="59072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p:cNvSpPr/>
          <p:nvPr/>
        </p:nvSpPr>
        <p:spPr bwMode="auto">
          <a:xfrm>
            <a:off x="883" y="0"/>
            <a:ext cx="274599" cy="1484199"/>
          </a:xfrm>
          <a:prstGeom prst="rect">
            <a:avLst/>
          </a:prstGeom>
          <a:solidFill>
            <a:srgbClr val="001F50">
              <a:alpha val="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a:solidFill>
                <a:srgbClr val="FFFFFF"/>
              </a:solidFill>
              <a:latin typeface="Segoe UI"/>
            </a:endParaRPr>
          </a:p>
        </p:txBody>
      </p:sp>
      <p:sp>
        <p:nvSpPr>
          <p:cNvPr id="203" name="Title 1"/>
          <p:cNvSpPr>
            <a:spLocks noGrp="1"/>
          </p:cNvSpPr>
          <p:nvPr>
            <p:ph type="title"/>
          </p:nvPr>
        </p:nvSpPr>
        <p:spPr/>
        <p:txBody>
          <a:bodyPr/>
          <a:lstStyle/>
          <a:p>
            <a:r>
              <a:rPr lang="en-US"/>
              <a:t>Compliance certifications</a:t>
            </a:r>
            <a:endParaRPr lang="en-US" dirty="0"/>
          </a:p>
        </p:txBody>
      </p:sp>
      <p:sp>
        <p:nvSpPr>
          <p:cNvPr id="364" name="Rectangle 363"/>
          <p:cNvSpPr/>
          <p:nvPr/>
        </p:nvSpPr>
        <p:spPr bwMode="auto">
          <a:xfrm>
            <a:off x="358681" y="1618115"/>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cxnSp>
        <p:nvCxnSpPr>
          <p:cNvPr id="365" name="Straight Connector 364"/>
          <p:cNvCxnSpPr/>
          <p:nvPr/>
        </p:nvCxnSpPr>
        <p:spPr>
          <a:xfrm>
            <a:off x="772172" y="1460120"/>
            <a:ext cx="0" cy="1305645"/>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0" name="Rectangle 369"/>
          <p:cNvSpPr/>
          <p:nvPr/>
        </p:nvSpPr>
        <p:spPr bwMode="auto">
          <a:xfrm>
            <a:off x="358682" y="3423284"/>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371" name="Straight Connector 370"/>
          <p:cNvCxnSpPr/>
          <p:nvPr/>
        </p:nvCxnSpPr>
        <p:spPr>
          <a:xfrm>
            <a:off x="772172" y="3280751"/>
            <a:ext cx="0" cy="1305645"/>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3" name="Rectangle 372"/>
          <p:cNvSpPr/>
          <p:nvPr/>
        </p:nvSpPr>
        <p:spPr bwMode="auto">
          <a:xfrm>
            <a:off x="362883" y="5286409"/>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374" name="Straight Connector 373"/>
          <p:cNvCxnSpPr/>
          <p:nvPr/>
        </p:nvCxnSpPr>
        <p:spPr>
          <a:xfrm>
            <a:off x="772172" y="5101382"/>
            <a:ext cx="0" cy="1305645"/>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772172" y="3024497"/>
            <a:ext cx="11128789"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75482" y="1064282"/>
            <a:ext cx="376751" cy="647165"/>
          </a:xfrm>
          <a:prstGeom prst="rect">
            <a:avLst/>
          </a:prstGeom>
          <a:noFill/>
        </p:spPr>
        <p:txBody>
          <a:bodyPr wrap="none" lIns="186521" tIns="149217" rIns="186521" bIns="149217" rtlCol="0">
            <a:spAutoFit/>
          </a:bodyPr>
          <a:lstStyle/>
          <a:p>
            <a:pPr defTabSz="932597">
              <a:lnSpc>
                <a:spcPct val="90000"/>
              </a:lnSpc>
              <a:spcAft>
                <a:spcPts val="612"/>
              </a:spcAft>
            </a:pPr>
            <a:endParaRPr lang="en-US" sz="2448" err="1">
              <a:gradFill>
                <a:gsLst>
                  <a:gs pos="2917">
                    <a:srgbClr val="505050"/>
                  </a:gs>
                  <a:gs pos="30000">
                    <a:srgbClr val="505050"/>
                  </a:gs>
                </a:gsLst>
                <a:lin ang="5400000" scaled="0"/>
              </a:gradFill>
              <a:latin typeface="Segoe UI"/>
            </a:endParaRPr>
          </a:p>
        </p:txBody>
      </p:sp>
      <p:pic>
        <p:nvPicPr>
          <p:cNvPr id="1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094330" y="3072879"/>
            <a:ext cx="624352" cy="556190"/>
          </a:xfrm>
          <a:prstGeom prst="rect">
            <a:avLst/>
          </a:prstGeom>
        </p:spPr>
      </p:pic>
      <p:sp>
        <p:nvSpPr>
          <p:cNvPr id="163" name="Rectangle 162"/>
          <p:cNvSpPr/>
          <p:nvPr/>
        </p:nvSpPr>
        <p:spPr>
          <a:xfrm>
            <a:off x="11000746" y="3585989"/>
            <a:ext cx="811521" cy="350214"/>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HIPAA / HITECH Act</a:t>
            </a:r>
          </a:p>
        </p:txBody>
      </p:sp>
      <p:sp>
        <p:nvSpPr>
          <p:cNvPr id="164" name="Rectangle 163"/>
          <p:cNvSpPr/>
          <p:nvPr/>
        </p:nvSpPr>
        <p:spPr>
          <a:xfrm>
            <a:off x="7822342" y="4438640"/>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165" name="Picture 164"/>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84226" y="3984030"/>
            <a:ext cx="439189" cy="439189"/>
          </a:xfrm>
          <a:prstGeom prst="rect">
            <a:avLst/>
          </a:prstGeom>
        </p:spPr>
      </p:pic>
      <p:pic>
        <p:nvPicPr>
          <p:cNvPr id="167" name="Picture 166"/>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28738" y="4088615"/>
            <a:ext cx="570289" cy="230018"/>
          </a:xfrm>
          <a:prstGeom prst="rect">
            <a:avLst/>
          </a:prstGeom>
        </p:spPr>
      </p:pic>
      <p:sp>
        <p:nvSpPr>
          <p:cNvPr id="168" name="Rectangle 167"/>
          <p:cNvSpPr/>
          <p:nvPr/>
        </p:nvSpPr>
        <p:spPr>
          <a:xfrm>
            <a:off x="2944887" y="4438639"/>
            <a:ext cx="1093987" cy="350214"/>
          </a:xfrm>
          <a:prstGeom prst="rect">
            <a:avLst/>
          </a:prstGeom>
        </p:spPr>
        <p:txBody>
          <a:bodyPr wrap="square">
            <a:spAutoFit/>
          </a:bodyPr>
          <a:lstStyle/>
          <a:p>
            <a:pPr algn="ctr" defTabSz="582215" fontAlgn="ctr">
              <a:defRPr/>
            </a:pPr>
            <a:r>
              <a:rPr lang="en-US" sz="816" b="1" kern="0" dirty="0" err="1">
                <a:solidFill>
                  <a:srgbClr val="505050"/>
                </a:solidFill>
                <a:latin typeface="Segoe UI Semilight"/>
              </a:rPr>
              <a:t>GxP</a:t>
            </a:r>
            <a:endParaRPr lang="en-US" sz="816" b="1" kern="0" dirty="0">
              <a:solidFill>
                <a:srgbClr val="505050"/>
              </a:solidFill>
              <a:latin typeface="Segoe UI Semilight"/>
            </a:endParaRPr>
          </a:p>
          <a:p>
            <a:pPr algn="ctr" defTabSz="582215" fontAlgn="ctr">
              <a:defRPr/>
            </a:pPr>
            <a:r>
              <a:rPr lang="en-US" sz="816" b="1" kern="0" dirty="0">
                <a:solidFill>
                  <a:srgbClr val="505050"/>
                </a:solidFill>
                <a:latin typeface="Segoe UI Semilight"/>
              </a:rPr>
              <a:t>21 CFR Part 11</a:t>
            </a:r>
          </a:p>
        </p:txBody>
      </p:sp>
      <p:pic>
        <p:nvPicPr>
          <p:cNvPr id="169" name="Picture 16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634303" y="1275823"/>
            <a:ext cx="540176" cy="541318"/>
          </a:xfrm>
          <a:prstGeom prst="rect">
            <a:avLst/>
          </a:prstGeom>
        </p:spPr>
      </p:pic>
      <p:sp>
        <p:nvSpPr>
          <p:cNvPr id="170" name="Rectangle 169"/>
          <p:cNvSpPr/>
          <p:nvPr/>
        </p:nvSpPr>
        <p:spPr>
          <a:xfrm>
            <a:off x="1615132" y="1872997"/>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171" name="Picture 17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09508" y="1277964"/>
            <a:ext cx="586614" cy="537038"/>
          </a:xfrm>
          <a:prstGeom prst="rect">
            <a:avLst/>
          </a:prstGeom>
        </p:spPr>
      </p:pic>
      <p:sp>
        <p:nvSpPr>
          <p:cNvPr id="172" name="Rectangle 171"/>
          <p:cNvSpPr/>
          <p:nvPr/>
        </p:nvSpPr>
        <p:spPr>
          <a:xfrm>
            <a:off x="11022211" y="1872997"/>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173"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2289" y="132061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74" name="Rectangle 173"/>
          <p:cNvSpPr/>
          <p:nvPr/>
        </p:nvSpPr>
        <p:spPr>
          <a:xfrm>
            <a:off x="3901971" y="1872997"/>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175" name="Picture 174"/>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122379" y="2249847"/>
            <a:ext cx="793853" cy="304393"/>
          </a:xfrm>
          <a:prstGeom prst="rect">
            <a:avLst/>
          </a:prstGeom>
        </p:spPr>
      </p:pic>
      <p:sp>
        <p:nvSpPr>
          <p:cNvPr id="176" name="Rectangle 175"/>
          <p:cNvSpPr/>
          <p:nvPr/>
        </p:nvSpPr>
        <p:spPr>
          <a:xfrm>
            <a:off x="6097035" y="2647091"/>
            <a:ext cx="844544" cy="307690"/>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CSA STAR</a:t>
            </a:r>
          </a:p>
          <a:p>
            <a:pPr algn="ctr" defTabSz="608913" fontAlgn="ctr">
              <a:defRPr/>
            </a:pPr>
            <a:r>
              <a:rPr lang="en-US" sz="816" b="1" kern="0" dirty="0">
                <a:solidFill>
                  <a:srgbClr val="505050"/>
                </a:solidFill>
                <a:latin typeface="Segoe UI Semilight"/>
              </a:rPr>
              <a:t>Self-Assessment</a:t>
            </a:r>
          </a:p>
          <a:p>
            <a:pPr algn="ctr" defTabSz="608913" fontAlgn="ctr">
              <a:defRPr/>
            </a:pPr>
            <a:endParaRPr lang="en-US" sz="816" b="1" kern="0" dirty="0">
              <a:solidFill>
                <a:srgbClr val="505050"/>
              </a:solidFill>
              <a:latin typeface="Segoe UI Semilight"/>
            </a:endParaRPr>
          </a:p>
        </p:txBody>
      </p:sp>
      <p:pic>
        <p:nvPicPr>
          <p:cNvPr id="177" name="Picture 176"/>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658224" y="5046571"/>
            <a:ext cx="660412" cy="216137"/>
          </a:xfrm>
          <a:prstGeom prst="rect">
            <a:avLst/>
          </a:prstGeom>
        </p:spPr>
      </p:pic>
      <p:sp>
        <p:nvSpPr>
          <p:cNvPr id="178" name="Rectangle 177"/>
          <p:cNvSpPr/>
          <p:nvPr/>
        </p:nvSpPr>
        <p:spPr>
          <a:xfrm>
            <a:off x="8673623" y="5390328"/>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179" name="Rectangle 178"/>
          <p:cNvSpPr/>
          <p:nvPr/>
        </p:nvSpPr>
        <p:spPr>
          <a:xfrm>
            <a:off x="4040380" y="5390328"/>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180" name="Picture 179"/>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4144302" y="4971786"/>
            <a:ext cx="365708" cy="365707"/>
          </a:xfrm>
          <a:prstGeom prst="rect">
            <a:avLst/>
          </a:prstGeom>
        </p:spPr>
      </p:pic>
      <p:sp>
        <p:nvSpPr>
          <p:cNvPr id="181" name="Rectangle 180"/>
          <p:cNvSpPr/>
          <p:nvPr/>
        </p:nvSpPr>
        <p:spPr>
          <a:xfrm>
            <a:off x="9871902" y="5390303"/>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182" name="Picture 181"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57937" y="4996291"/>
            <a:ext cx="479352" cy="316693"/>
          </a:xfrm>
          <a:prstGeom prst="rect">
            <a:avLst/>
          </a:prstGeom>
          <a:noFill/>
          <a:ln>
            <a:noFill/>
          </a:ln>
        </p:spPr>
      </p:pic>
      <p:pic>
        <p:nvPicPr>
          <p:cNvPr id="183" name="Picture 182"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506648" y="3234297"/>
            <a:ext cx="562530" cy="233357"/>
          </a:xfrm>
          <a:prstGeom prst="rect">
            <a:avLst/>
          </a:prstGeom>
          <a:noFill/>
          <a:ln>
            <a:noFill/>
          </a:ln>
        </p:spPr>
      </p:pic>
      <p:sp>
        <p:nvSpPr>
          <p:cNvPr id="184" name="Rectangle 183"/>
          <p:cNvSpPr/>
          <p:nvPr/>
        </p:nvSpPr>
        <p:spPr>
          <a:xfrm>
            <a:off x="9470352" y="3585990"/>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185" name="Picture 184"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7706" y="4932348"/>
            <a:ext cx="486587" cy="444584"/>
          </a:xfrm>
          <a:prstGeom prst="rect">
            <a:avLst/>
          </a:prstGeom>
          <a:noFill/>
          <a:ln>
            <a:noFill/>
          </a:ln>
        </p:spPr>
      </p:pic>
      <p:sp>
        <p:nvSpPr>
          <p:cNvPr id="186" name="Rectangle 185"/>
          <p:cNvSpPr/>
          <p:nvPr/>
        </p:nvSpPr>
        <p:spPr>
          <a:xfrm>
            <a:off x="11003124" y="5390328"/>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187"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6422433" y="4933463"/>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Rectangle 187"/>
          <p:cNvSpPr/>
          <p:nvPr/>
        </p:nvSpPr>
        <p:spPr>
          <a:xfrm>
            <a:off x="6333129" y="5390329"/>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189" name="Rectangle 188"/>
          <p:cNvSpPr/>
          <p:nvPr/>
        </p:nvSpPr>
        <p:spPr>
          <a:xfrm>
            <a:off x="2733488" y="5390302"/>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190" name="Picture 189"/>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2855288" y="4959034"/>
            <a:ext cx="564538" cy="391207"/>
          </a:xfrm>
          <a:prstGeom prst="rect">
            <a:avLst/>
          </a:prstGeom>
        </p:spPr>
      </p:pic>
      <p:sp>
        <p:nvSpPr>
          <p:cNvPr id="191" name="Rectangle 190"/>
          <p:cNvSpPr/>
          <p:nvPr/>
        </p:nvSpPr>
        <p:spPr>
          <a:xfrm>
            <a:off x="2884429" y="6216543"/>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192" name="Picture 191"/>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2925470" y="5780644"/>
            <a:ext cx="424174" cy="400420"/>
          </a:xfrm>
          <a:prstGeom prst="rect">
            <a:avLst/>
          </a:prstGeom>
        </p:spPr>
      </p:pic>
      <p:pic>
        <p:nvPicPr>
          <p:cNvPr id="193" name="Picture 192"/>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1650421" y="5023349"/>
            <a:ext cx="437874" cy="262583"/>
          </a:xfrm>
          <a:prstGeom prst="rect">
            <a:avLst/>
          </a:prstGeom>
        </p:spPr>
      </p:pic>
      <p:sp>
        <p:nvSpPr>
          <p:cNvPr id="194" name="Rectangle 193"/>
          <p:cNvSpPr/>
          <p:nvPr/>
        </p:nvSpPr>
        <p:spPr>
          <a:xfrm>
            <a:off x="1530833" y="5390329"/>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195" name="Picture 194"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4128969" y="5806447"/>
            <a:ext cx="396376" cy="348809"/>
          </a:xfrm>
          <a:prstGeom prst="rect">
            <a:avLst/>
          </a:prstGeom>
          <a:noFill/>
          <a:ln>
            <a:noFill/>
          </a:ln>
        </p:spPr>
      </p:pic>
      <p:sp>
        <p:nvSpPr>
          <p:cNvPr id="196" name="Rectangle 195"/>
          <p:cNvSpPr/>
          <p:nvPr/>
        </p:nvSpPr>
        <p:spPr>
          <a:xfrm>
            <a:off x="4005773" y="6216518"/>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197" name="Picture 196"/>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3209395" y="3126603"/>
            <a:ext cx="529842" cy="529842"/>
          </a:xfrm>
          <a:prstGeom prst="rect">
            <a:avLst/>
          </a:prstGeom>
        </p:spPr>
      </p:pic>
      <p:sp>
        <p:nvSpPr>
          <p:cNvPr id="198" name="Rectangle 197"/>
          <p:cNvSpPr/>
          <p:nvPr/>
        </p:nvSpPr>
        <p:spPr>
          <a:xfrm>
            <a:off x="3133940" y="3707634"/>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199" name="Rectangle 198"/>
          <p:cNvSpPr/>
          <p:nvPr/>
        </p:nvSpPr>
        <p:spPr>
          <a:xfrm>
            <a:off x="7785927" y="3585989"/>
            <a:ext cx="807682" cy="307690"/>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Shared</a:t>
            </a:r>
          </a:p>
          <a:p>
            <a:pPr algn="ctr" defTabSz="608913" fontAlgn="ctr">
              <a:defRPr/>
            </a:pPr>
            <a:r>
              <a:rPr lang="en-US" sz="816" b="1" kern="0" dirty="0">
                <a:solidFill>
                  <a:srgbClr val="505050"/>
                </a:solidFill>
                <a:latin typeface="Segoe UI Semilight"/>
              </a:rPr>
              <a:t>Assessments</a:t>
            </a:r>
          </a:p>
        </p:txBody>
      </p:sp>
      <p:pic>
        <p:nvPicPr>
          <p:cNvPr id="200" name="Picture 199"/>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00893" y="3207303"/>
            <a:ext cx="580606" cy="287345"/>
          </a:xfrm>
          <a:prstGeom prst="rect">
            <a:avLst/>
          </a:prstGeom>
        </p:spPr>
      </p:pic>
      <p:sp>
        <p:nvSpPr>
          <p:cNvPr id="201" name="Rectangle 200"/>
          <p:cNvSpPr/>
          <p:nvPr/>
        </p:nvSpPr>
        <p:spPr>
          <a:xfrm>
            <a:off x="1552395" y="6221852"/>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205" name="Picture 204"/>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1614721" y="5785960"/>
            <a:ext cx="509275" cy="389790"/>
          </a:xfrm>
          <a:prstGeom prst="rect">
            <a:avLst/>
          </a:prstGeom>
        </p:spPr>
      </p:pic>
      <p:pic>
        <p:nvPicPr>
          <p:cNvPr id="208" name="Picture 20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57287" y="3145125"/>
            <a:ext cx="618456" cy="411701"/>
          </a:xfrm>
          <a:prstGeom prst="rect">
            <a:avLst/>
          </a:prstGeom>
        </p:spPr>
      </p:pic>
      <p:sp>
        <p:nvSpPr>
          <p:cNvPr id="211" name="Rectangle 210"/>
          <p:cNvSpPr/>
          <p:nvPr/>
        </p:nvSpPr>
        <p:spPr>
          <a:xfrm>
            <a:off x="6180368" y="3585989"/>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214"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580849" y="3980051"/>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215" name="Rectangle 214"/>
          <p:cNvSpPr/>
          <p:nvPr/>
        </p:nvSpPr>
        <p:spPr>
          <a:xfrm>
            <a:off x="9420048" y="4438640"/>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216" name="Rectangle 215"/>
          <p:cNvSpPr/>
          <p:nvPr/>
        </p:nvSpPr>
        <p:spPr>
          <a:xfrm>
            <a:off x="5252916" y="6216543"/>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219" name="Picture 218"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147698" y="5756998"/>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222" name="Rectangle 221"/>
          <p:cNvSpPr/>
          <p:nvPr/>
        </p:nvSpPr>
        <p:spPr>
          <a:xfrm>
            <a:off x="1608470" y="3585990"/>
            <a:ext cx="564088" cy="275923"/>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PCI DSS</a:t>
            </a:r>
          </a:p>
          <a:p>
            <a:pPr algn="ctr" defTabSz="608913" fontAlgn="ctr">
              <a:defRPr/>
            </a:pPr>
            <a:r>
              <a:rPr lang="en-US" sz="816" b="1" kern="0" dirty="0">
                <a:solidFill>
                  <a:srgbClr val="505050"/>
                </a:solidFill>
                <a:latin typeface="Segoe UI Semilight"/>
              </a:rPr>
              <a:t>Level 1</a:t>
            </a:r>
          </a:p>
        </p:txBody>
      </p:sp>
      <p:pic>
        <p:nvPicPr>
          <p:cNvPr id="22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3127" y="3155959"/>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605046" y="3989445"/>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231" name="Rectangle 230"/>
          <p:cNvSpPr/>
          <p:nvPr/>
        </p:nvSpPr>
        <p:spPr>
          <a:xfrm>
            <a:off x="4654981" y="4438640"/>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234" name="Rectangle 233"/>
          <p:cNvSpPr/>
          <p:nvPr/>
        </p:nvSpPr>
        <p:spPr>
          <a:xfrm>
            <a:off x="11188082" y="4438639"/>
            <a:ext cx="436849" cy="222217"/>
          </a:xfrm>
          <a:prstGeom prst="rect">
            <a:avLst/>
          </a:prstGeom>
        </p:spPr>
        <p:txBody>
          <a:bodyPr wrap="none">
            <a:spAutoFit/>
          </a:bodyPr>
          <a:lstStyle/>
          <a:p>
            <a:pPr algn="ctr" defTabSz="582103" fontAlgn="ctr">
              <a:defRPr/>
            </a:pPr>
            <a:r>
              <a:rPr lang="en-US" sz="816" b="1" kern="0" dirty="0">
                <a:solidFill>
                  <a:srgbClr val="505050"/>
                </a:solidFill>
                <a:latin typeface="Segoe UI Semilight"/>
              </a:rPr>
              <a:t>FFIEC</a:t>
            </a:r>
          </a:p>
        </p:txBody>
      </p:sp>
      <p:pic>
        <p:nvPicPr>
          <p:cNvPr id="237"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090821" y="4080823"/>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240" name="Rectangle 239"/>
          <p:cNvSpPr/>
          <p:nvPr/>
        </p:nvSpPr>
        <p:spPr>
          <a:xfrm>
            <a:off x="7514823" y="5390328"/>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243" name="Picture 242"/>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07082" y="4967397"/>
            <a:ext cx="517807" cy="374486"/>
          </a:xfrm>
          <a:prstGeom prst="rect">
            <a:avLst/>
          </a:prstGeom>
        </p:spPr>
      </p:pic>
      <p:pic>
        <p:nvPicPr>
          <p:cNvPr id="246" name="Picture 24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614805" y="2133524"/>
            <a:ext cx="586614" cy="537038"/>
          </a:xfrm>
          <a:prstGeom prst="rect">
            <a:avLst/>
          </a:prstGeom>
        </p:spPr>
      </p:pic>
      <p:sp>
        <p:nvSpPr>
          <p:cNvPr id="249" name="Rectangle 248"/>
          <p:cNvSpPr/>
          <p:nvPr/>
        </p:nvSpPr>
        <p:spPr>
          <a:xfrm>
            <a:off x="1527507" y="2728187"/>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252" name="Picture 251"/>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897924" y="2133524"/>
            <a:ext cx="586614" cy="537038"/>
          </a:xfrm>
          <a:prstGeom prst="rect">
            <a:avLst/>
          </a:prstGeom>
        </p:spPr>
      </p:pic>
      <p:sp>
        <p:nvSpPr>
          <p:cNvPr id="255" name="Rectangle 254"/>
          <p:cNvSpPr/>
          <p:nvPr/>
        </p:nvSpPr>
        <p:spPr>
          <a:xfrm>
            <a:off x="3810627" y="2728187"/>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258"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8761256" y="5867266"/>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261" name="Rectangle 260"/>
          <p:cNvSpPr/>
          <p:nvPr/>
        </p:nvSpPr>
        <p:spPr>
          <a:xfrm>
            <a:off x="8619736" y="6216543"/>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dirty="0">
                <a:solidFill>
                  <a:srgbClr val="505050"/>
                </a:solidFill>
                <a:latin typeface="Segoe UI Semilight"/>
              </a:rPr>
              <a:t>Privacy Laws</a:t>
            </a:r>
          </a:p>
        </p:txBody>
      </p:sp>
      <p:sp>
        <p:nvSpPr>
          <p:cNvPr id="264" name="Rectangle 263"/>
          <p:cNvSpPr/>
          <p:nvPr/>
        </p:nvSpPr>
        <p:spPr>
          <a:xfrm>
            <a:off x="4633356" y="3585990"/>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26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64387" y="3220474"/>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69"/>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42334" y="5757777"/>
            <a:ext cx="310561" cy="446156"/>
          </a:xfrm>
          <a:prstGeom prst="rect">
            <a:avLst/>
          </a:prstGeom>
        </p:spPr>
      </p:pic>
      <p:sp>
        <p:nvSpPr>
          <p:cNvPr id="273" name="Rectangle 272"/>
          <p:cNvSpPr/>
          <p:nvPr/>
        </p:nvSpPr>
        <p:spPr>
          <a:xfrm>
            <a:off x="9921671" y="6216544"/>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276"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76517" y="132061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279" name="Rectangle 278"/>
          <p:cNvSpPr/>
          <p:nvPr/>
        </p:nvSpPr>
        <p:spPr>
          <a:xfrm>
            <a:off x="8686199" y="1872997"/>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282" name="Rectangle 281"/>
          <p:cNvSpPr/>
          <p:nvPr/>
        </p:nvSpPr>
        <p:spPr>
          <a:xfrm>
            <a:off x="7543851" y="6216544"/>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285" name="Picture 284"/>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7549002" y="5860278"/>
            <a:ext cx="433967" cy="241155"/>
          </a:xfrm>
          <a:prstGeom prst="rect">
            <a:avLst/>
          </a:prstGeom>
        </p:spPr>
      </p:pic>
      <p:sp>
        <p:nvSpPr>
          <p:cNvPr id="288" name="Rectangle 287"/>
          <p:cNvSpPr/>
          <p:nvPr/>
        </p:nvSpPr>
        <p:spPr>
          <a:xfrm>
            <a:off x="11021602" y="6216211"/>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291" name="Picture 290"/>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05627" y="5782922"/>
            <a:ext cx="410746" cy="395864"/>
          </a:xfrm>
          <a:prstGeom prst="rect">
            <a:avLst/>
          </a:prstGeom>
        </p:spPr>
      </p:pic>
      <p:sp>
        <p:nvSpPr>
          <p:cNvPr id="294" name="Rectangle 293"/>
          <p:cNvSpPr/>
          <p:nvPr/>
        </p:nvSpPr>
        <p:spPr>
          <a:xfrm>
            <a:off x="6410221" y="6216544"/>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297" name="Picture 29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6475668" y="5788056"/>
            <a:ext cx="335889" cy="385599"/>
          </a:xfrm>
          <a:prstGeom prst="rect">
            <a:avLst/>
          </a:prstGeom>
        </p:spPr>
      </p:pic>
      <p:pic>
        <p:nvPicPr>
          <p:cNvPr id="300" name="Picture 29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578533" y="2249847"/>
            <a:ext cx="793853" cy="304393"/>
          </a:xfrm>
          <a:prstGeom prst="rect">
            <a:avLst/>
          </a:prstGeom>
        </p:spPr>
      </p:pic>
      <p:sp>
        <p:nvSpPr>
          <p:cNvPr id="303" name="Rectangle 302"/>
          <p:cNvSpPr/>
          <p:nvPr/>
        </p:nvSpPr>
        <p:spPr>
          <a:xfrm>
            <a:off x="8553188" y="2647091"/>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306" name="Picture 30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05889" y="2249847"/>
            <a:ext cx="793853" cy="304393"/>
          </a:xfrm>
          <a:prstGeom prst="rect">
            <a:avLst/>
          </a:prstGeom>
        </p:spPr>
      </p:pic>
      <p:sp>
        <p:nvSpPr>
          <p:cNvPr id="309" name="Rectangle 308"/>
          <p:cNvSpPr/>
          <p:nvPr/>
        </p:nvSpPr>
        <p:spPr>
          <a:xfrm>
            <a:off x="10980544" y="2647091"/>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31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579047" y="4075641"/>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315" name="Rectangle 314"/>
          <p:cNvSpPr/>
          <p:nvPr/>
        </p:nvSpPr>
        <p:spPr>
          <a:xfrm>
            <a:off x="1514092" y="4438640"/>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318" name="Picture 317"/>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6281298" y="4080890"/>
            <a:ext cx="613073" cy="245469"/>
          </a:xfrm>
          <a:prstGeom prst="rect">
            <a:avLst/>
          </a:prstGeom>
        </p:spPr>
      </p:pic>
      <p:sp>
        <p:nvSpPr>
          <p:cNvPr id="321" name="Rectangle 320"/>
          <p:cNvSpPr/>
          <p:nvPr/>
        </p:nvSpPr>
        <p:spPr>
          <a:xfrm>
            <a:off x="6056292" y="4438640"/>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324" name="Rectangle 323"/>
          <p:cNvSpPr/>
          <p:nvPr/>
        </p:nvSpPr>
        <p:spPr>
          <a:xfrm>
            <a:off x="5265207" y="5390329"/>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327" name="Picture 3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5185249" y="4841184"/>
            <a:ext cx="626917" cy="626916"/>
          </a:xfrm>
          <a:prstGeom prst="rect">
            <a:avLst/>
          </a:prstGeom>
        </p:spPr>
      </p:pic>
      <p:pic>
        <p:nvPicPr>
          <p:cNvPr id="3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0364" y="1320618"/>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329" name="Rectangle 328"/>
          <p:cNvSpPr/>
          <p:nvPr/>
        </p:nvSpPr>
        <p:spPr>
          <a:xfrm>
            <a:off x="6230046" y="1872997"/>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cxnSp>
        <p:nvCxnSpPr>
          <p:cNvPr id="331" name="Straight Connector 330"/>
          <p:cNvCxnSpPr/>
          <p:nvPr/>
        </p:nvCxnSpPr>
        <p:spPr>
          <a:xfrm>
            <a:off x="772172" y="4835639"/>
            <a:ext cx="11128789"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93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FF546-D114-4698-BF62-9BA15DD2BCA5}"/>
              </a:ext>
            </a:extLst>
          </p:cNvPr>
          <p:cNvPicPr>
            <a:picLocks noChangeAspect="1"/>
          </p:cNvPicPr>
          <p:nvPr/>
        </p:nvPicPr>
        <p:blipFill rotWithShape="1">
          <a:blip r:embed="rId3"/>
          <a:srcRect l="-736" t="18156" r="-1" b="18148"/>
          <a:stretch/>
        </p:blipFill>
        <p:spPr>
          <a:xfrm>
            <a:off x="-91054" y="0"/>
            <a:ext cx="12527143" cy="5261942"/>
          </a:xfrm>
          <a:prstGeom prst="rect">
            <a:avLst/>
          </a:prstGeom>
        </p:spPr>
      </p:pic>
      <p:sp>
        <p:nvSpPr>
          <p:cNvPr id="4" name="Rectangle 3"/>
          <p:cNvSpPr/>
          <p:nvPr/>
        </p:nvSpPr>
        <p:spPr bwMode="auto">
          <a:xfrm>
            <a:off x="881" y="3433162"/>
            <a:ext cx="640313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8"/>
            <a:ext cx="5693267" cy="1828800"/>
          </a:xfrm>
        </p:spPr>
        <p:txBody>
          <a:bodyPr/>
          <a:lstStyle/>
          <a:p>
            <a:r>
              <a:rPr lang="en-US" dirty="0"/>
              <a:t>Windows IoT</a:t>
            </a:r>
            <a:br>
              <a:rPr lang="en-US" dirty="0"/>
            </a:br>
            <a:r>
              <a:rPr lang="en-US" dirty="0"/>
              <a:t>Core</a:t>
            </a:r>
          </a:p>
        </p:txBody>
      </p:sp>
      <p:sp>
        <p:nvSpPr>
          <p:cNvPr id="7" name="Text Placeholder 6"/>
          <p:cNvSpPr>
            <a:spLocks noGrp="1"/>
          </p:cNvSpPr>
          <p:nvPr>
            <p:ph type="body" sz="quarter" idx="14"/>
          </p:nvPr>
        </p:nvSpPr>
        <p:spPr>
          <a:xfrm>
            <a:off x="340695" y="5395168"/>
            <a:ext cx="6063317" cy="1732583"/>
          </a:xfrm>
        </p:spPr>
        <p:txBody>
          <a:bodyPr/>
          <a:lstStyle/>
          <a:p>
            <a:r>
              <a:rPr lang="en-US" dirty="0"/>
              <a:t>Hands on Lab</a:t>
            </a:r>
          </a:p>
        </p:txBody>
      </p:sp>
      <p:sp>
        <p:nvSpPr>
          <p:cNvPr id="9" name="Rectangle 8">
            <a:extLst>
              <a:ext uri="{FF2B5EF4-FFF2-40B4-BE49-F238E27FC236}">
                <a16:creationId xmlns:a16="http://schemas.microsoft.com/office/drawing/2014/main" id="{8C24B3DA-609E-4209-9A15-8B65C6CD865B}"/>
              </a:ext>
            </a:extLst>
          </p:cNvPr>
          <p:cNvSpPr/>
          <p:nvPr/>
        </p:nvSpPr>
        <p:spPr>
          <a:xfrm>
            <a:off x="6743826" y="5323298"/>
            <a:ext cx="4937706" cy="1671227"/>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3200" b="0" i="0" u="none" strike="noStrike" kern="0" cap="none" spc="0" normalizeH="0" baseline="0" noProof="0" dirty="0">
                <a:ln>
                  <a:noFill/>
                </a:ln>
                <a:solidFill>
                  <a:srgbClr val="505050"/>
                </a:solidFill>
                <a:effectLst/>
                <a:uLnTx/>
                <a:uFillTx/>
                <a:latin typeface="Segoe UI Light"/>
              </a:rPr>
              <a:t>Event Code</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MSFTEVENT XXXXX</a:t>
            </a:r>
            <a:b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b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MDL2 Assets" panose="050A0102010101010101" pitchFamily="18" charset="0"/>
              </a:rPr>
              <a:t></a:t>
            </a: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mj-lt"/>
              </a:rPr>
              <a:t>	</a:t>
            </a:r>
            <a:r>
              <a:rPr kumimoji="0" lang="en-US" sz="3200" b="0" i="0" u="none" strike="noStrike" kern="0" cap="none" spc="0" normalizeH="0" baseline="0" noProof="0" dirty="0" err="1">
                <a:ln>
                  <a:noFill/>
                </a:ln>
                <a:solidFill>
                  <a:srgbClr val="505050"/>
                </a:solidFill>
                <a:effectLst/>
                <a:uLnTx/>
                <a:uFillTx/>
                <a:latin typeface="+mj-lt"/>
              </a:rPr>
              <a:t>WiFi</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1600" b="0" i="0" u="none" strike="noStrike" kern="0" cap="none" spc="0" normalizeH="0" baseline="0" noProof="0" dirty="0">
                <a:ln>
                  <a:noFill/>
                </a:ln>
                <a:solidFill>
                  <a:srgbClr val="505050"/>
                </a:solidFill>
                <a:effectLst/>
                <a:uLnTx/>
                <a:uFillTx/>
                <a:latin typeface="Segoe UI Light"/>
              </a:rPr>
              <a:t>MSFT GUEST</a:t>
            </a:r>
            <a:endParaRPr kumimoji="0" lang="en-US" sz="40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98626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10 IoT editions</a:t>
            </a:r>
          </a:p>
        </p:txBody>
      </p:sp>
      <p:sp>
        <p:nvSpPr>
          <p:cNvPr id="33" name="Rectangle 32">
            <a:extLst>
              <a:ext uri="{FF2B5EF4-FFF2-40B4-BE49-F238E27FC236}">
                <a16:creationId xmlns:a16="http://schemas.microsoft.com/office/drawing/2014/main" id="{F8A24C78-9D22-4060-BC4E-FD47BFA03FED}"/>
              </a:ext>
            </a:extLst>
          </p:cNvPr>
          <p:cNvSpPr/>
          <p:nvPr/>
        </p:nvSpPr>
        <p:spPr bwMode="auto">
          <a:xfrm>
            <a:off x="4801934" y="3930300"/>
            <a:ext cx="5838358" cy="2177223"/>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182828" tIns="146241" rIns="182828" bIns="146241" numCol="1" spcCol="0" rtlCol="0" fromWordArt="0" anchor="ctr" anchorCtr="0" forceAA="0" compatLnSpc="1">
            <a:prstTxWarp prst="textNoShape">
              <a:avLst/>
            </a:prstTxWarp>
            <a:noAutofit/>
          </a:bodyPr>
          <a:lstStyle/>
          <a:p>
            <a:pPr marL="0" marR="0" lvl="0" indent="0" defTabSz="931938" eaLnBrk="1" fontAlgn="auto" latinLnBrk="0" hangingPunct="1">
              <a:lnSpc>
                <a:spcPct val="100000"/>
              </a:lnSpc>
              <a:spcBef>
                <a:spcPts val="0"/>
              </a:spcBef>
              <a:spcAft>
                <a:spcPts val="204"/>
              </a:spcAft>
              <a:buClrTx/>
              <a:buSzTx/>
              <a:buFontTx/>
              <a:buNone/>
              <a:tabLst/>
              <a:defRPr/>
            </a:pPr>
            <a:r>
              <a:rPr kumimoji="0" lang="en-US" sz="1836" b="0" i="0" u="none" strike="noStrike" kern="0" cap="none" spc="0" normalizeH="0" baseline="0" noProof="0">
                <a:ln>
                  <a:noFill/>
                </a:ln>
                <a:solidFill>
                  <a:srgbClr val="2F2F2F"/>
                </a:solidFill>
                <a:effectLst/>
                <a:uLnTx/>
                <a:uFillTx/>
                <a:latin typeface="Segoe UI Semibold" panose="020B0702040204020203" pitchFamily="34" charset="0"/>
                <a:cs typeface="Segoe UI Semibold" panose="020B0702040204020203" pitchFamily="34" charset="0"/>
              </a:rPr>
              <a:t>Powerful smart devices</a:t>
            </a: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A rich user experience with Win32 and UWP apps</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Advanced threat protection and device security</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Same deployment, manageability and servicing as desktops</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Familiar interface with granular user interface (UI) lockdown controls</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Identical to Windows 10 Enterprise, but sold through the OEM channel instead of volume licensing</a:t>
            </a:r>
            <a:endParaRPr kumimoji="0" lang="en-US" sz="1428" b="0" i="0" u="none" strike="noStrike" kern="0" cap="none" spc="0" normalizeH="0" baseline="0" noProof="0">
              <a:ln>
                <a:noFill/>
              </a:ln>
              <a:solidFill>
                <a:srgbClr val="555555"/>
              </a:solidFill>
              <a:effectLst/>
              <a:uLnTx/>
              <a:uFillTx/>
              <a:cs typeface="Segoe UI Light"/>
            </a:endParaRPr>
          </a:p>
        </p:txBody>
      </p:sp>
      <p:sp>
        <p:nvSpPr>
          <p:cNvPr id="34" name="Rectangle 33">
            <a:extLst>
              <a:ext uri="{FF2B5EF4-FFF2-40B4-BE49-F238E27FC236}">
                <a16:creationId xmlns:a16="http://schemas.microsoft.com/office/drawing/2014/main" id="{93EBE932-43A2-464E-8124-0D2B8BF74FD0}"/>
              </a:ext>
            </a:extLst>
          </p:cNvPr>
          <p:cNvSpPr/>
          <p:nvPr/>
        </p:nvSpPr>
        <p:spPr bwMode="auto">
          <a:xfrm>
            <a:off x="4803708" y="1464351"/>
            <a:ext cx="6952572" cy="215296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182828" tIns="146241" rIns="182828" bIns="146241" numCol="1" spcCol="0" rtlCol="0" fromWordArt="0" anchor="ctr" anchorCtr="0" forceAA="0" compatLnSpc="1">
            <a:prstTxWarp prst="textNoShape">
              <a:avLst/>
            </a:prstTxWarp>
            <a:noAutofit/>
          </a:bodyPr>
          <a:lstStyle/>
          <a:p>
            <a:pPr marL="0" marR="0" lvl="0" indent="0" defTabSz="931938" eaLnBrk="1" fontAlgn="auto" latinLnBrk="0" hangingPunct="1">
              <a:lnSpc>
                <a:spcPct val="100000"/>
              </a:lnSpc>
              <a:spcBef>
                <a:spcPts val="0"/>
              </a:spcBef>
              <a:spcAft>
                <a:spcPts val="204"/>
              </a:spcAft>
              <a:buClrTx/>
              <a:buSzTx/>
              <a:buFontTx/>
              <a:buNone/>
              <a:tabLst/>
              <a:defRPr/>
            </a:pPr>
            <a:r>
              <a:rPr kumimoji="0" lang="en-US" sz="1836" b="0" i="0" u="none" strike="noStrike" kern="0" cap="none" spc="0" normalizeH="0" baseline="0" noProof="0">
                <a:ln>
                  <a:noFill/>
                </a:ln>
                <a:solidFill>
                  <a:srgbClr val="0078D7"/>
                </a:solidFill>
                <a:effectLst/>
                <a:uLnTx/>
                <a:uFillTx/>
                <a:latin typeface="Segoe UI Semibold" panose="020B0702040204020203" pitchFamily="34" charset="0"/>
                <a:cs typeface="Segoe UI Semibold" panose="020B0702040204020203" pitchFamily="34" charset="0"/>
              </a:rPr>
              <a:t>Small-footprint smart edge devices</a:t>
            </a: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Universal Windows Platform (UWP) app experience</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Small hardware footprint</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Optimized for devices with and without displays</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Support for ARM CPUs</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No OS-shell UX</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Familiar Windows security, tools, apps and manageability</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No operating system royalty</a:t>
            </a:r>
            <a:endParaRPr kumimoji="0" lang="en-US" sz="1428" b="0" i="0" u="none" strike="noStrike" kern="0" cap="none" spc="0" normalizeH="0" baseline="0" noProof="0">
              <a:ln>
                <a:noFill/>
              </a:ln>
              <a:solidFill>
                <a:srgbClr val="555555"/>
              </a:solidFill>
              <a:effectLst/>
              <a:uLnTx/>
              <a:uFillTx/>
              <a:cs typeface="Segoe UI Light"/>
            </a:endParaRPr>
          </a:p>
        </p:txBody>
      </p:sp>
      <p:sp>
        <p:nvSpPr>
          <p:cNvPr id="35" name="Rectangle 34">
            <a:extLst>
              <a:ext uri="{FF2B5EF4-FFF2-40B4-BE49-F238E27FC236}">
                <a16:creationId xmlns:a16="http://schemas.microsoft.com/office/drawing/2014/main" id="{A772B5CF-EF47-4A0A-B05F-2B767F4467D1}"/>
              </a:ext>
            </a:extLst>
          </p:cNvPr>
          <p:cNvSpPr/>
          <p:nvPr>
            <p:extLst/>
          </p:nvPr>
        </p:nvSpPr>
        <p:spPr bwMode="auto">
          <a:xfrm>
            <a:off x="439096" y="3899216"/>
            <a:ext cx="3995742" cy="2208243"/>
          </a:xfrm>
          <a:prstGeom prst="rect">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182802" tIns="146262" rIns="182802" bIns="146262" numCol="1" spcCol="0" rtlCol="0" fromWordArt="0" anchor="ctr" anchorCtr="0" forceAA="0" compatLnSpc="1">
            <a:prstTxWarp prst="textNoShape">
              <a:avLst/>
            </a:prstTxWarp>
            <a:noAutofit/>
          </a:bodyPr>
          <a:lstStyle/>
          <a:p>
            <a:pPr marL="0" marR="0" lvl="0" indent="0" defTabSz="931938" eaLnBrk="1" fontAlgn="auto" latinLnBrk="0" hangingPunct="1">
              <a:lnSpc>
                <a:spcPct val="100000"/>
              </a:lnSpc>
              <a:spcBef>
                <a:spcPts val="0"/>
              </a:spcBef>
              <a:spcAft>
                <a:spcPts val="204"/>
              </a:spcAft>
              <a:buClrTx/>
              <a:buSzTx/>
              <a:buFontTx/>
              <a:buNone/>
              <a:tabLst/>
              <a:defRPr/>
            </a:pPr>
            <a:r>
              <a:rPr kumimoji="0" lang="en-US" sz="2295" b="0" i="0" u="none" strike="noStrike" kern="0" cap="none" spc="0" normalizeH="0" baseline="0" noProof="0" dirty="0">
                <a:ln>
                  <a:noFill/>
                </a:ln>
                <a:solidFill>
                  <a:srgbClr val="2F2F2F"/>
                </a:solidFill>
                <a:effectLst/>
                <a:uLnTx/>
                <a:uFillTx/>
                <a:latin typeface="Segoe UI Semibold" panose="020B0702040204020203" pitchFamily="34" charset="0"/>
                <a:cs typeface="Segoe UI Semibold" panose="020B0702040204020203" pitchFamily="34" charset="0"/>
              </a:rPr>
              <a:t>Windows 10 IoT Enterprise</a:t>
            </a:r>
            <a:endParaRPr kumimoji="0" lang="en-US" sz="1598" b="0" i="0" u="none" strike="noStrike" kern="0" cap="none" spc="0" normalizeH="0" baseline="0" noProof="0" dirty="0">
              <a:ln>
                <a:noFill/>
              </a:ln>
              <a:solidFill>
                <a:srgbClr val="2F2F2F"/>
              </a:solidFill>
              <a:effectLst/>
              <a:uLnTx/>
              <a:uFillTx/>
            </a:endParaRPr>
          </a:p>
          <a:p>
            <a:pPr marL="0" marR="0" lvl="0" indent="0" defTabSz="931938" eaLnBrk="1" fontAlgn="auto" latinLnBrk="0" hangingPunct="1">
              <a:lnSpc>
                <a:spcPct val="100000"/>
              </a:lnSpc>
              <a:spcBef>
                <a:spcPts val="0"/>
              </a:spcBef>
              <a:spcAft>
                <a:spcPts val="204"/>
              </a:spcAft>
              <a:buClrTx/>
              <a:buSzTx/>
              <a:buFontTx/>
              <a:buNone/>
              <a:tabLst/>
              <a:defRPr/>
            </a:pPr>
            <a:r>
              <a:rPr kumimoji="0" lang="en-US" sz="1581" b="0" i="0" u="none" strike="noStrike" kern="0" cap="none" spc="0" normalizeH="0" baseline="0" noProof="0" dirty="0">
                <a:ln>
                  <a:noFill/>
                </a:ln>
                <a:solidFill>
                  <a:srgbClr val="2F2F2F"/>
                </a:solidFill>
                <a:effectLst/>
                <a:uLnTx/>
                <a:uFillTx/>
                <a:latin typeface="Segoe UI Semibold" panose="020B0702040204020203" pitchFamily="34" charset="0"/>
                <a:cs typeface="Segoe UI Semibold" panose="020B0702040204020203" pitchFamily="34" charset="0"/>
              </a:rPr>
              <a:t>Minimum requirements: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 </a:t>
            </a:r>
            <a:r>
              <a:rPr kumimoji="0" lang="en-US" sz="1600" b="0" i="0" u="none" strike="noStrike" kern="0" cap="none" spc="0" normalizeH="0" baseline="0" noProof="0" dirty="0">
                <a:ln>
                  <a:noFill/>
                </a:ln>
                <a:solidFill>
                  <a:srgbClr val="555555"/>
                </a:solidFill>
                <a:effectLst/>
                <a:uLnTx/>
                <a:uFillTx/>
                <a:cs typeface="Segoe UI" pitchFamily="34" charset="0"/>
              </a:rPr>
              <a:t>CPU	     1</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GHz or faster x86 or x64</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a:t>
            </a:r>
            <a:r>
              <a:rPr kumimoji="0" lang="en-US" sz="1600" b="0" i="0" u="none" strike="noStrike" kern="0" cap="none" spc="0" normalizeH="0" baseline="0" noProof="0" dirty="0">
                <a:ln>
                  <a:noFill/>
                </a:ln>
                <a:solidFill>
                  <a:srgbClr val="555555"/>
                </a:solidFill>
                <a:effectLst/>
                <a:uLnTx/>
                <a:uFillTx/>
              </a:rPr>
              <a:t> </a:t>
            </a:r>
            <a:r>
              <a:rPr kumimoji="0" lang="en-US" sz="1600" b="0" i="0" u="none" strike="noStrike" kern="0" cap="none" spc="0" normalizeH="0" baseline="0" noProof="0" dirty="0">
                <a:ln>
                  <a:noFill/>
                </a:ln>
                <a:solidFill>
                  <a:srgbClr val="555555"/>
                </a:solidFill>
                <a:effectLst/>
                <a:uLnTx/>
                <a:uFillTx/>
                <a:cs typeface="Segoe UI" pitchFamily="34" charset="0"/>
              </a:rPr>
              <a:t>RAM	     </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1 GB</a:t>
            </a:r>
            <a:r>
              <a:rPr kumimoji="0" lang="en-US" sz="1100" b="0" i="0" u="none" strike="noStrike" kern="0" cap="none" spc="0" normalizeH="0" baseline="0" noProof="0" dirty="0">
                <a:ln>
                  <a:noFill/>
                </a:ln>
                <a:solidFill>
                  <a:srgbClr val="555555"/>
                </a:solidFill>
                <a:effectLst/>
                <a:uLnTx/>
                <a:uFillTx/>
                <a:ea typeface="Segoe UI" pitchFamily="34" charset="0"/>
                <a:cs typeface="Segoe UI" pitchFamily="34" charset="0"/>
              </a:rPr>
              <a:t>[32-bit]</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 / 2 GB</a:t>
            </a:r>
            <a:r>
              <a:rPr kumimoji="0" lang="en-US" sz="1100" b="0" i="0" u="none" strike="noStrike" kern="0" cap="none" spc="0" normalizeH="0" baseline="0" noProof="0" dirty="0">
                <a:ln>
                  <a:noFill/>
                </a:ln>
                <a:solidFill>
                  <a:srgbClr val="555555"/>
                </a:solidFill>
                <a:effectLst/>
                <a:uLnTx/>
                <a:uFillTx/>
                <a:ea typeface="Segoe UI" pitchFamily="34" charset="0"/>
                <a:cs typeface="Segoe UI" pitchFamily="34" charset="0"/>
              </a:rPr>
              <a:t>[64-bit]</a:t>
            </a:r>
            <a:endPar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 </a:t>
            </a:r>
            <a:r>
              <a:rPr kumimoji="0" lang="en-US" sz="1600" b="0" i="0" u="none" strike="noStrike" kern="0" cap="none" spc="0" normalizeH="0" baseline="0" noProof="0" dirty="0">
                <a:ln>
                  <a:noFill/>
                </a:ln>
                <a:solidFill>
                  <a:srgbClr val="555555"/>
                </a:solidFill>
                <a:effectLst/>
                <a:uLnTx/>
                <a:uFillTx/>
              </a:rPr>
              <a:t>Storage     16 </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GB</a:t>
            </a:r>
            <a:r>
              <a:rPr kumimoji="0" lang="en-US" sz="1100" b="0" i="0" u="none" strike="noStrike" kern="0" cap="none" spc="0" normalizeH="0" baseline="0" noProof="0" dirty="0">
                <a:ln>
                  <a:noFill/>
                </a:ln>
                <a:solidFill>
                  <a:srgbClr val="555555"/>
                </a:solidFill>
                <a:effectLst/>
                <a:uLnTx/>
                <a:uFillTx/>
                <a:ea typeface="Segoe UI" pitchFamily="34" charset="0"/>
                <a:cs typeface="Segoe UI" pitchFamily="34" charset="0"/>
              </a:rPr>
              <a:t>[32-bit]</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 / 20 GB</a:t>
            </a:r>
            <a:r>
              <a:rPr kumimoji="0" lang="en-US" sz="1100" b="0" i="0" u="none" strike="noStrike" kern="0" cap="none" spc="0" normalizeH="0" baseline="0" noProof="0" dirty="0">
                <a:ln>
                  <a:noFill/>
                </a:ln>
                <a:solidFill>
                  <a:srgbClr val="555555"/>
                </a:solidFill>
                <a:effectLst/>
                <a:uLnTx/>
                <a:uFillTx/>
                <a:ea typeface="Segoe UI" pitchFamily="34" charset="0"/>
                <a:cs typeface="Segoe UI" pitchFamily="34" charset="0"/>
              </a:rPr>
              <a:t>[64-bit]</a:t>
            </a:r>
          </a:p>
        </p:txBody>
      </p:sp>
      <p:sp>
        <p:nvSpPr>
          <p:cNvPr id="36" name="Rectangle 35">
            <a:extLst>
              <a:ext uri="{FF2B5EF4-FFF2-40B4-BE49-F238E27FC236}">
                <a16:creationId xmlns:a16="http://schemas.microsoft.com/office/drawing/2014/main" id="{789D131D-6645-496D-8692-91AA4B563EB8}"/>
              </a:ext>
            </a:extLst>
          </p:cNvPr>
          <p:cNvSpPr/>
          <p:nvPr/>
        </p:nvSpPr>
        <p:spPr bwMode="auto">
          <a:xfrm>
            <a:off x="439096" y="1464352"/>
            <a:ext cx="3995743" cy="2208243"/>
          </a:xfrm>
          <a:prstGeom prst="rect">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182802" tIns="146262" rIns="182802" bIns="146262" numCol="1" spcCol="0" rtlCol="0" fromWordArt="0" anchor="ctr" anchorCtr="0" forceAA="0" compatLnSpc="1">
            <a:prstTxWarp prst="textNoShape">
              <a:avLst/>
            </a:prstTxWarp>
            <a:noAutofit/>
          </a:bodyPr>
          <a:lstStyle/>
          <a:p>
            <a:pPr marL="0" marR="0" lvl="0" indent="0" defTabSz="931938" eaLnBrk="1" fontAlgn="auto" latinLnBrk="0" hangingPunct="1">
              <a:lnSpc>
                <a:spcPct val="100000"/>
              </a:lnSpc>
              <a:spcBef>
                <a:spcPts val="0"/>
              </a:spcBef>
              <a:spcAft>
                <a:spcPts val="204"/>
              </a:spcAft>
              <a:buClrTx/>
              <a:buSzTx/>
              <a:buFontTx/>
              <a:buNone/>
              <a:tabLst/>
              <a:defRPr/>
            </a:pPr>
            <a:r>
              <a:rPr kumimoji="0" lang="en-US" sz="2295"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Windows 10 IoT Core</a:t>
            </a:r>
            <a:endParaRPr kumimoji="0" lang="en-US" sz="1598" b="0" i="0" u="none" strike="noStrike" kern="0" cap="none" spc="0" normalizeH="0" baseline="0" noProof="0" dirty="0">
              <a:ln>
                <a:noFill/>
              </a:ln>
              <a:gradFill>
                <a:gsLst>
                  <a:gs pos="1250">
                    <a:srgbClr val="505050"/>
                  </a:gs>
                  <a:gs pos="66000">
                    <a:srgbClr val="505050"/>
                  </a:gs>
                </a:gsLst>
              </a:gradFill>
              <a:effectLst/>
              <a:uLnTx/>
              <a:uFillTx/>
            </a:endParaRPr>
          </a:p>
          <a:p>
            <a:pPr marL="0" marR="0" lvl="0" indent="0" defTabSz="931938" eaLnBrk="1" fontAlgn="auto" latinLnBrk="0" hangingPunct="1">
              <a:lnSpc>
                <a:spcPct val="100000"/>
              </a:lnSpc>
              <a:spcBef>
                <a:spcPts val="0"/>
              </a:spcBef>
              <a:spcAft>
                <a:spcPts val="204"/>
              </a:spcAft>
              <a:buClrTx/>
              <a:buSzTx/>
              <a:buFontTx/>
              <a:buNone/>
              <a:tabLst/>
              <a:defRPr/>
            </a:pPr>
            <a:r>
              <a:rPr kumimoji="0" lang="en-US" sz="1581" b="0" i="0" u="none" strike="noStrike" kern="0" cap="none" spc="0" normalizeH="0" baseline="0" noProof="0" dirty="0">
                <a:ln>
                  <a:noFill/>
                </a:ln>
                <a:solidFill>
                  <a:srgbClr val="2F2F2F"/>
                </a:solidFill>
                <a:effectLst/>
                <a:uLnTx/>
                <a:uFillTx/>
                <a:latin typeface="Segoe UI Semibold" panose="020B0702040204020203" pitchFamily="34" charset="0"/>
                <a:cs typeface="Segoe UI Semibold" panose="020B0702040204020203" pitchFamily="34" charset="0"/>
              </a:rPr>
              <a:t>Minimum requirements: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 </a:t>
            </a:r>
            <a:r>
              <a:rPr kumimoji="0" lang="en-US" sz="1600" b="0" i="0" u="none" strike="noStrike" kern="0" cap="none" spc="0" normalizeH="0" baseline="0" noProof="0" dirty="0">
                <a:ln>
                  <a:noFill/>
                </a:ln>
                <a:solidFill>
                  <a:srgbClr val="555555"/>
                </a:solidFill>
                <a:effectLst/>
                <a:uLnTx/>
                <a:uFillTx/>
                <a:cs typeface="Segoe UI" pitchFamily="34" charset="0"/>
              </a:rPr>
              <a:t>CPU	     </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x86, x64, or ARM </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a:t>
            </a:r>
            <a:r>
              <a:rPr kumimoji="0" lang="en-US" sz="1600" b="0" i="0" u="none" strike="noStrike" kern="0" cap="none" spc="0" normalizeH="0" baseline="0" noProof="0" dirty="0">
                <a:ln>
                  <a:noFill/>
                </a:ln>
                <a:solidFill>
                  <a:srgbClr val="555555"/>
                </a:solidFill>
                <a:effectLst/>
                <a:uLnTx/>
                <a:uFillTx/>
              </a:rPr>
              <a:t> </a:t>
            </a:r>
            <a:r>
              <a:rPr kumimoji="0" lang="en-US" sz="1600" b="0" i="0" u="none" strike="noStrike" kern="0" cap="none" spc="0" normalizeH="0" baseline="0" noProof="0" dirty="0">
                <a:ln>
                  <a:noFill/>
                </a:ln>
                <a:solidFill>
                  <a:srgbClr val="555555"/>
                </a:solidFill>
                <a:effectLst/>
                <a:uLnTx/>
                <a:uFillTx/>
                <a:cs typeface="Segoe UI" pitchFamily="34" charset="0"/>
              </a:rPr>
              <a:t>RAM	     </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512 MB RAM</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 </a:t>
            </a:r>
            <a:r>
              <a:rPr kumimoji="0" lang="en-US" sz="1600" b="0" i="0" u="none" strike="noStrike" kern="0" cap="none" spc="0" normalizeH="0" baseline="0" noProof="0" dirty="0">
                <a:ln>
                  <a:noFill/>
                </a:ln>
                <a:solidFill>
                  <a:srgbClr val="555555"/>
                </a:solidFill>
                <a:effectLst/>
                <a:uLnTx/>
                <a:uFillTx/>
              </a:rPr>
              <a:t>Storage    </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2GB Storage</a:t>
            </a:r>
            <a:endParaRPr kumimoji="0" lang="en-US" sz="1836" b="0" i="0" u="none" strike="noStrike" kern="0" cap="none" spc="0" normalizeH="0" baseline="0" noProof="0" dirty="0">
              <a:ln>
                <a:noFill/>
              </a:ln>
              <a:solidFill>
                <a:srgbClr val="555555"/>
              </a:solidFill>
              <a:effectLst/>
              <a:uLnTx/>
              <a:uFillTx/>
            </a:endParaRPr>
          </a:p>
        </p:txBody>
      </p:sp>
      <p:sp>
        <p:nvSpPr>
          <p:cNvPr id="37" name="Freeform: Shape 36">
            <a:extLst>
              <a:ext uri="{FF2B5EF4-FFF2-40B4-BE49-F238E27FC236}">
                <a16:creationId xmlns:a16="http://schemas.microsoft.com/office/drawing/2014/main" id="{A26B1EEB-E018-496A-A9E9-BDFDC18BCF80}"/>
              </a:ext>
            </a:extLst>
          </p:cNvPr>
          <p:cNvSpPr/>
          <p:nvPr/>
        </p:nvSpPr>
        <p:spPr>
          <a:xfrm rot="16200000">
            <a:off x="3701581" y="2431639"/>
            <a:ext cx="2208242" cy="280127"/>
          </a:xfrm>
          <a:custGeom>
            <a:avLst/>
            <a:gdLst>
              <a:gd name="connsiteX0" fmla="*/ 0 w 8686800"/>
              <a:gd name="connsiteY0" fmla="*/ 3368843 h 3368843"/>
              <a:gd name="connsiteX1" fmla="*/ 0 w 8686800"/>
              <a:gd name="connsiteY1" fmla="*/ 0 h 3368843"/>
              <a:gd name="connsiteX2" fmla="*/ 8686800 w 8686800"/>
              <a:gd name="connsiteY2" fmla="*/ 0 h 3368843"/>
              <a:gd name="connsiteX3" fmla="*/ 8686800 w 8686800"/>
              <a:gd name="connsiteY3" fmla="*/ 3368843 h 3368843"/>
            </a:gdLst>
            <a:ahLst/>
            <a:cxnLst>
              <a:cxn ang="0">
                <a:pos x="connsiteX0" y="connsiteY0"/>
              </a:cxn>
              <a:cxn ang="0">
                <a:pos x="connsiteX1" y="connsiteY1"/>
              </a:cxn>
              <a:cxn ang="0">
                <a:pos x="connsiteX2" y="connsiteY2"/>
              </a:cxn>
              <a:cxn ang="0">
                <a:pos x="connsiteX3" y="connsiteY3"/>
              </a:cxn>
            </a:cxnLst>
            <a:rect l="l" t="t" r="r" b="b"/>
            <a:pathLst>
              <a:path w="8686800" h="3368843">
                <a:moveTo>
                  <a:pt x="0" y="3368843"/>
                </a:moveTo>
                <a:lnTo>
                  <a:pt x="0" y="0"/>
                </a:lnTo>
                <a:lnTo>
                  <a:pt x="8686800" y="0"/>
                </a:lnTo>
                <a:lnTo>
                  <a:pt x="8686800" y="3368843"/>
                </a:lnTo>
              </a:path>
            </a:pathLst>
          </a:custGeom>
          <a:noFill/>
          <a:ln w="19050" cap="flat" cmpd="sng" algn="ctr">
            <a:solidFill>
              <a:srgbClr val="0078D7"/>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55555"/>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EF2C2998-403F-4D29-9BEF-9F79AD31E96C}"/>
              </a:ext>
            </a:extLst>
          </p:cNvPr>
          <p:cNvSpPr/>
          <p:nvPr/>
        </p:nvSpPr>
        <p:spPr>
          <a:xfrm rot="16200000">
            <a:off x="3701581" y="4853880"/>
            <a:ext cx="2208242" cy="280127"/>
          </a:xfrm>
          <a:custGeom>
            <a:avLst/>
            <a:gdLst>
              <a:gd name="connsiteX0" fmla="*/ 0 w 8686800"/>
              <a:gd name="connsiteY0" fmla="*/ 3368843 h 3368843"/>
              <a:gd name="connsiteX1" fmla="*/ 0 w 8686800"/>
              <a:gd name="connsiteY1" fmla="*/ 0 h 3368843"/>
              <a:gd name="connsiteX2" fmla="*/ 8686800 w 8686800"/>
              <a:gd name="connsiteY2" fmla="*/ 0 h 3368843"/>
              <a:gd name="connsiteX3" fmla="*/ 8686800 w 8686800"/>
              <a:gd name="connsiteY3" fmla="*/ 3368843 h 3368843"/>
            </a:gdLst>
            <a:ahLst/>
            <a:cxnLst>
              <a:cxn ang="0">
                <a:pos x="connsiteX0" y="connsiteY0"/>
              </a:cxn>
              <a:cxn ang="0">
                <a:pos x="connsiteX1" y="connsiteY1"/>
              </a:cxn>
              <a:cxn ang="0">
                <a:pos x="connsiteX2" y="connsiteY2"/>
              </a:cxn>
              <a:cxn ang="0">
                <a:pos x="connsiteX3" y="connsiteY3"/>
              </a:cxn>
            </a:cxnLst>
            <a:rect l="l" t="t" r="r" b="b"/>
            <a:pathLst>
              <a:path w="8686800" h="3368843">
                <a:moveTo>
                  <a:pt x="0" y="3368843"/>
                </a:moveTo>
                <a:lnTo>
                  <a:pt x="0" y="0"/>
                </a:lnTo>
                <a:lnTo>
                  <a:pt x="8686800" y="0"/>
                </a:lnTo>
                <a:lnTo>
                  <a:pt x="8686800" y="3368843"/>
                </a:lnTo>
              </a:path>
            </a:pathLst>
          </a:custGeom>
          <a:noFill/>
          <a:ln w="19050" cap="flat" cmpd="sng" algn="ctr">
            <a:solidFill>
              <a:srgbClr val="555555"/>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55555"/>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2B2BB9F1-6C37-4F7A-BD5D-15937806D180}"/>
              </a:ext>
            </a:extLst>
          </p:cNvPr>
          <p:cNvSpPr txBox="1"/>
          <p:nvPr/>
        </p:nvSpPr>
        <p:spPr>
          <a:xfrm>
            <a:off x="6675432" y="6635227"/>
            <a:ext cx="6823452" cy="128046"/>
          </a:xfrm>
          <a:prstGeom prst="rect">
            <a:avLst/>
          </a:prstGeom>
        </p:spPr>
        <p:txBody>
          <a:bodyPr wrap="square" lIns="0" tIns="0" rIns="0" bIns="0" anchor="b" anchorCtr="0">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noFill/>
                </a:ln>
                <a:effectLst/>
                <a:uLnTx/>
                <a:uFillTx/>
                <a:latin typeface="Segoe UI Semilight" panose="020B0402040204020203" pitchFamily="34" charset="0"/>
                <a:cs typeface="Segoe UI Semilight" panose="020B0402040204020203" pitchFamily="34" charset="0"/>
              </a:defRPr>
            </a:lvl1pPr>
          </a:lstStyle>
          <a:p>
            <a:pPr defTabSz="932597"/>
            <a:r>
              <a:rPr lang="en-US" sz="816" dirty="0"/>
              <a:t>For details see </a:t>
            </a:r>
            <a:r>
              <a:rPr lang="en-US" sz="816" dirty="0">
                <a:solidFill>
                  <a:srgbClr val="555555"/>
                </a:solidFill>
                <a:hlinkClick r:id="rId3"/>
              </a:rPr>
              <a:t>https://docs.microsoft.com/windows-hardware/design/minimum/minimum-hardware-requirements-overview</a:t>
            </a:r>
            <a:r>
              <a:rPr lang="en-US" sz="816" dirty="0">
                <a:solidFill>
                  <a:srgbClr val="555555"/>
                </a:solidFill>
              </a:rPr>
              <a:t> </a:t>
            </a:r>
          </a:p>
        </p:txBody>
      </p:sp>
    </p:spTree>
    <p:extLst>
      <p:ext uri="{BB962C8B-B14F-4D97-AF65-F5344CB8AC3E}">
        <p14:creationId xmlns:p14="http://schemas.microsoft.com/office/powerpoint/2010/main" val="37375871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1889564" cy="917575"/>
          </a:xfrm>
        </p:spPr>
        <p:txBody>
          <a:bodyPr/>
          <a:lstStyle/>
          <a:p>
            <a:r>
              <a:rPr lang="en-US" dirty="0"/>
              <a:t>Windows 10 IoT editions comparison*</a:t>
            </a:r>
          </a:p>
        </p:txBody>
      </p:sp>
      <p:sp>
        <p:nvSpPr>
          <p:cNvPr id="10" name="Rectangle 1">
            <a:extLst>
              <a:ext uri="{FF2B5EF4-FFF2-40B4-BE49-F238E27FC236}">
                <a16:creationId xmlns:a16="http://schemas.microsoft.com/office/drawing/2014/main" id="{55C4C6A0-B9AE-4084-B460-1FDC3D3C7607}"/>
              </a:ext>
            </a:extLst>
          </p:cNvPr>
          <p:cNvSpPr>
            <a:spLocks noChangeArrowheads="1"/>
          </p:cNvSpPr>
          <p:nvPr/>
        </p:nvSpPr>
        <p:spPr bwMode="auto">
          <a:xfrm>
            <a:off x="7224066" y="6571203"/>
            <a:ext cx="4964026" cy="25609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fontAlgn="auto">
              <a:spcBef>
                <a:spcPts val="0"/>
              </a:spcBef>
              <a:spcAft>
                <a:spcPts val="0"/>
              </a:spcAft>
              <a:defRPr/>
            </a:pPr>
            <a:r>
              <a:rPr lang="en-US" altLang="en-US" sz="816" dirty="0">
                <a:latin typeface="Segoe UI Semilight" panose="020B0402040204020203" pitchFamily="34" charset="0"/>
                <a:cs typeface="Segoe UI Semilight" panose="020B0402040204020203" pitchFamily="34" charset="0"/>
              </a:rPr>
              <a:t>*This feature list is not exhaustive but intended to highlight edition differences ● ** Windows 10 IoT Enterprise is Windows 10 Enterprise with different licensing and distribution. ●  </a:t>
            </a:r>
            <a:r>
              <a:rPr lang="en-US" altLang="en-US" sz="816" baseline="30000" dirty="0">
                <a:latin typeface="Segoe UI Semilight" panose="020B0402040204020203" pitchFamily="34" charset="0"/>
                <a:cs typeface="Segoe UI Semilight" panose="020B0402040204020203" pitchFamily="34" charset="0"/>
              </a:rPr>
              <a:t>1</a:t>
            </a:r>
            <a:r>
              <a:rPr lang="en-US" altLang="en-US" sz="816" dirty="0">
                <a:latin typeface="Segoe UI Semilight" panose="020B0402040204020203" pitchFamily="34" charset="0"/>
                <a:cs typeface="Segoe UI Semilight" panose="020B0402040204020203" pitchFamily="34" charset="0"/>
              </a:rPr>
              <a:t>Requires TPM 1.2 or greater.</a:t>
            </a:r>
          </a:p>
        </p:txBody>
      </p:sp>
      <p:graphicFrame>
        <p:nvGraphicFramePr>
          <p:cNvPr id="11" name="Content Placeholder 10">
            <a:extLst>
              <a:ext uri="{FF2B5EF4-FFF2-40B4-BE49-F238E27FC236}">
                <a16:creationId xmlns:a16="http://schemas.microsoft.com/office/drawing/2014/main" id="{BCBD0E8A-6F49-4F3B-B5A9-277F302627E6}"/>
              </a:ext>
            </a:extLst>
          </p:cNvPr>
          <p:cNvGraphicFramePr>
            <a:graphicFrameLocks/>
          </p:cNvGraphicFramePr>
          <p:nvPr>
            <p:extLst>
              <p:ext uri="{D42A27DB-BD31-4B8C-83A1-F6EECF244321}">
                <p14:modId xmlns:p14="http://schemas.microsoft.com/office/powerpoint/2010/main" val="1086455743"/>
              </p:ext>
            </p:extLst>
          </p:nvPr>
        </p:nvGraphicFramePr>
        <p:xfrm>
          <a:off x="414367" y="1163496"/>
          <a:ext cx="11607740" cy="5271048"/>
        </p:xfrm>
        <a:graphic>
          <a:graphicData uri="http://schemas.openxmlformats.org/drawingml/2006/table">
            <a:tbl>
              <a:tblPr/>
              <a:tblGrid>
                <a:gridCol w="2616720">
                  <a:extLst>
                    <a:ext uri="{9D8B030D-6E8A-4147-A177-3AD203B41FA5}">
                      <a16:colId xmlns:a16="http://schemas.microsoft.com/office/drawing/2014/main" val="3314834437"/>
                    </a:ext>
                  </a:extLst>
                </a:gridCol>
                <a:gridCol w="2200220">
                  <a:extLst>
                    <a:ext uri="{9D8B030D-6E8A-4147-A177-3AD203B41FA5}">
                      <a16:colId xmlns:a16="http://schemas.microsoft.com/office/drawing/2014/main" val="2730181601"/>
                    </a:ext>
                  </a:extLst>
                </a:gridCol>
                <a:gridCol w="2200220">
                  <a:extLst>
                    <a:ext uri="{9D8B030D-6E8A-4147-A177-3AD203B41FA5}">
                      <a16:colId xmlns:a16="http://schemas.microsoft.com/office/drawing/2014/main" val="3578558456"/>
                    </a:ext>
                  </a:extLst>
                </a:gridCol>
                <a:gridCol w="2336035">
                  <a:extLst>
                    <a:ext uri="{9D8B030D-6E8A-4147-A177-3AD203B41FA5}">
                      <a16:colId xmlns:a16="http://schemas.microsoft.com/office/drawing/2014/main" val="2596319810"/>
                    </a:ext>
                  </a:extLst>
                </a:gridCol>
                <a:gridCol w="2254545">
                  <a:extLst>
                    <a:ext uri="{9D8B030D-6E8A-4147-A177-3AD203B41FA5}">
                      <a16:colId xmlns:a16="http://schemas.microsoft.com/office/drawing/2014/main" val="3616795750"/>
                    </a:ext>
                  </a:extLst>
                </a:gridCol>
              </a:tblGrid>
              <a:tr h="367341">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endParaRPr lang="en-US" sz="1600" b="1" i="0" u="none" strike="noStrike">
                        <a:solidFill>
                          <a:schemeClr val="tx1"/>
                        </a:solidFill>
                        <a:effectLst/>
                        <a:latin typeface="+mn-lt"/>
                      </a:endParaRP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600" b="1" i="0" u="none" strike="noStrike">
                          <a:solidFill>
                            <a:srgbClr val="FFFFFF"/>
                          </a:solidFill>
                          <a:effectLst/>
                          <a:latin typeface="+mn-lt"/>
                        </a:rPr>
                        <a:t>IoT Core</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55555">
                        <a:lumMod val="7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600" b="1" i="0" u="none" strike="noStrike">
                          <a:solidFill>
                            <a:srgbClr val="FFFFFF"/>
                          </a:solidFill>
                          <a:effectLst/>
                          <a:latin typeface="+mn-lt"/>
                        </a:rPr>
                        <a:t>IoT Enterprise**</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55555">
                        <a:lumMod val="75000"/>
                      </a:srgbClr>
                    </a:solidFill>
                  </a:tcPr>
                </a:tc>
                <a:tc hMerge="1">
                  <a:txBody>
                    <a:bodyPr/>
                    <a:lstStyle/>
                    <a:p>
                      <a:endParaRPr lang="en-US"/>
                    </a:p>
                  </a:txBody>
                  <a:tcPr/>
                </a:tc>
                <a:extLst>
                  <a:ext uri="{0D108BD9-81ED-4DB2-BD59-A6C34878D82A}">
                    <a16:rowId xmlns:a16="http://schemas.microsoft.com/office/drawing/2014/main" val="2655981718"/>
                  </a:ext>
                </a:extLst>
              </a:tr>
              <a:tr h="567709">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User experience</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Single UWP app running with supporting background apps &amp; services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Traditional Windows shell with advanced lockdown features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303309850"/>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Headless supported</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dirty="0">
                          <a:solidFill>
                            <a:schemeClr val="tx1"/>
                          </a:solidFill>
                          <a:effectLst/>
                          <a:latin typeface="+mn-lt"/>
                        </a:rPr>
                        <a:t>Yes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Yes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3632062224"/>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App architecture supported</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UWP only</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UWP &amp; Win32</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1386233721"/>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Cortana</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Cortana SDK</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Yes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1908934867"/>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Domain join</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AAD only</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AAD &amp; traditional domain</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2406460910"/>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Management</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MDM</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MDM</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3978922566"/>
                  </a:ext>
                </a:extLst>
              </a:tr>
              <a:tr h="567709">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Device security technologies</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TPM, Secure Boot, BitLocker</a:t>
                      </a:r>
                      <a:r>
                        <a:rPr lang="en-US" sz="1400" b="0" i="0" u="none" strike="noStrike" cap="none" baseline="30000" dirty="0">
                          <a:solidFill>
                            <a:schemeClr val="tx1"/>
                          </a:solidFill>
                          <a:effectLst/>
                          <a:latin typeface="+mn-lt"/>
                        </a:rPr>
                        <a:t>1</a:t>
                      </a:r>
                      <a:r>
                        <a:rPr lang="en-US" sz="1400" b="0" i="0" u="none" strike="noStrike" cap="none" baseline="0" dirty="0">
                          <a:solidFill>
                            <a:schemeClr val="tx1"/>
                          </a:solidFill>
                          <a:effectLst/>
                          <a:latin typeface="+mn-lt"/>
                        </a:rPr>
                        <a:t>, Device Guard &amp; Device Health Attestation</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TPM, Secure Boot, BitLocker</a:t>
                      </a:r>
                      <a:r>
                        <a:rPr lang="en-US" sz="1400" b="0" i="0" u="none" strike="noStrike" cap="none" baseline="30000" dirty="0">
                          <a:solidFill>
                            <a:schemeClr val="tx1"/>
                          </a:solidFill>
                          <a:effectLst/>
                          <a:latin typeface="+mn-lt"/>
                        </a:rPr>
                        <a:t>1</a:t>
                      </a:r>
                      <a:r>
                        <a:rPr lang="en-US" sz="1400" b="0" i="0" u="none" strike="noStrike" cap="none" baseline="0" dirty="0">
                          <a:solidFill>
                            <a:schemeClr val="tx1"/>
                          </a:solidFill>
                          <a:effectLst/>
                          <a:latin typeface="+mn-lt"/>
                        </a:rPr>
                        <a:t>, Device Guard, Device Health Attestation &amp; Windows Defender ATP</a:t>
                      </a:r>
                      <a:endParaRPr lang="en-US" sz="1400" b="0" i="0" u="none" strike="noStrike" cap="none" baseline="0" noProof="0" dirty="0">
                        <a:solidFill>
                          <a:schemeClr val="tx1"/>
                        </a:solidFill>
                        <a:effectLst/>
                        <a:latin typeface="Segoe UI"/>
                      </a:endParaRP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1010113965"/>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CPU Architecture support</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X86, X64 &amp; ARM</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dirty="0">
                          <a:solidFill>
                            <a:schemeClr val="tx1"/>
                          </a:solidFill>
                          <a:effectLst/>
                          <a:latin typeface="+mn-lt"/>
                        </a:rPr>
                        <a:t>x86 &amp; x64</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1613907917"/>
                  </a:ext>
                </a:extLst>
              </a:tr>
              <a:tr h="746083">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Licensing</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Online licensing agreement &amp; direct OEM agreements; no r</a:t>
                      </a:r>
                      <a:r>
                        <a:rPr lang="en-US" sz="1400" b="0" i="0" u="none" strike="noStrike" dirty="0">
                          <a:solidFill>
                            <a:schemeClr val="tx1"/>
                          </a:solidFill>
                          <a:effectLst/>
                          <a:latin typeface="+mn-lt"/>
                        </a:rPr>
                        <a:t>oyalty with optional subscription service for support, management &amp; security</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dirty="0">
                          <a:solidFill>
                            <a:schemeClr val="tx1"/>
                          </a:solidFill>
                          <a:effectLst/>
                          <a:latin typeface="+mn-lt"/>
                        </a:rPr>
                        <a:t>Direct &amp; indirect embedded OEM agreements</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3305558024"/>
                  </a:ext>
                </a:extLst>
              </a:tr>
              <a:tr h="1018536">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Usage scenarios</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a:rPr>
                        <a:t>Digital signage</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a:rPr>
                        <a:t>Smart building</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a:rPr>
                        <a:t>IoT gateway</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a:rPr>
                        <a:t>Kiosk</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a:rPr>
                        <a:t>Manufacturing devices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ea typeface="+mn-ea"/>
                          <a:cs typeface="Segoe UI"/>
                        </a:rPr>
                        <a:t>Human machine interface</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ea typeface="+mn-ea"/>
                          <a:cs typeface="Segoe UI"/>
                        </a:rPr>
                        <a:t>Smart home devices</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ea typeface="+mn-ea"/>
                          <a:cs typeface="Segoe UI"/>
                        </a:rPr>
                        <a:t>Wearables</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ea typeface="+mn-ea"/>
                          <a:cs typeface="Segoe UI"/>
                        </a:rPr>
                        <a:t>Medical devices</a:t>
                      </a:r>
                    </a:p>
                  </a:txBody>
                  <a:tcPr marL="93260" marR="93260" marT="46630" marB="4663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115888" marR="0" lvl="0" indent="-115888" algn="l" defTabSz="6858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kern="1200" dirty="0">
                          <a:solidFill>
                            <a:schemeClr val="tx1"/>
                          </a:solidFill>
                          <a:latin typeface="+mn-lt"/>
                          <a:ea typeface="+mn-ea"/>
                          <a:cs typeface="Segoe UI"/>
                        </a:rPr>
                        <a:t>Digital signage</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Industry tablets</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POS</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Kiosk</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IoT gateway</a:t>
                      </a:r>
                    </a:p>
                  </a:txBody>
                  <a:tcPr marL="93260" marR="93260" marT="46630" marB="4663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ATM</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Medical devices</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Manufacturing devices</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Thin client</a:t>
                      </a:r>
                    </a:p>
                    <a:p>
                      <a:pPr marL="115888" marR="0" lvl="0" indent="-115888" algn="l" defTabSz="6858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kern="1200" dirty="0">
                          <a:solidFill>
                            <a:schemeClr val="tx1"/>
                          </a:solidFill>
                          <a:latin typeface="+mn-lt"/>
                          <a:ea typeface="+mn-ea"/>
                          <a:cs typeface="Segoe UI"/>
                        </a:rPr>
                        <a:t>Human machine interface</a:t>
                      </a:r>
                    </a:p>
                  </a:txBody>
                  <a:tcPr marL="93260" marR="93260" marT="46630" marB="46630">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966163855"/>
                  </a:ext>
                </a:extLst>
              </a:tr>
            </a:tbl>
          </a:graphicData>
        </a:graphic>
      </p:graphicFrame>
    </p:spTree>
    <p:extLst>
      <p:ext uri="{BB962C8B-B14F-4D97-AF65-F5344CB8AC3E}">
        <p14:creationId xmlns:p14="http://schemas.microsoft.com/office/powerpoint/2010/main" val="8718791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charset="0"/>
              </a:rPr>
              <a:t>IoT Data Flow</a:t>
            </a:r>
          </a:p>
        </p:txBody>
      </p:sp>
      <p:pic>
        <p:nvPicPr>
          <p:cNvPr id="17" name="Picture 16">
            <a:extLst>
              <a:ext uri="{FF2B5EF4-FFF2-40B4-BE49-F238E27FC236}">
                <a16:creationId xmlns:a16="http://schemas.microsoft.com/office/drawing/2014/main" id="{EE1444A9-8C16-4B45-B82A-3A83E134B241}"/>
              </a:ext>
            </a:extLst>
          </p:cNvPr>
          <p:cNvPicPr>
            <a:picLocks noChangeAspect="1"/>
          </p:cNvPicPr>
          <p:nvPr/>
        </p:nvPicPr>
        <p:blipFill>
          <a:blip r:embed="rId3"/>
          <a:stretch>
            <a:fillRect/>
          </a:stretch>
        </p:blipFill>
        <p:spPr>
          <a:xfrm>
            <a:off x="3882815" y="2683474"/>
            <a:ext cx="2321083" cy="1341070"/>
          </a:xfrm>
          <a:prstGeom prst="rect">
            <a:avLst/>
          </a:prstGeom>
        </p:spPr>
      </p:pic>
      <p:sp>
        <p:nvSpPr>
          <p:cNvPr id="18" name="TextBox 17">
            <a:extLst>
              <a:ext uri="{FF2B5EF4-FFF2-40B4-BE49-F238E27FC236}">
                <a16:creationId xmlns:a16="http://schemas.microsoft.com/office/drawing/2014/main" id="{E878C19A-E9DF-49C0-B576-23132BA01DEE}"/>
              </a:ext>
            </a:extLst>
          </p:cNvPr>
          <p:cNvSpPr txBox="1"/>
          <p:nvPr/>
        </p:nvSpPr>
        <p:spPr>
          <a:xfrm>
            <a:off x="4035031" y="4258674"/>
            <a:ext cx="2125390" cy="768148"/>
          </a:xfrm>
          <a:prstGeom prst="rect">
            <a:avLst/>
          </a:prstGeom>
          <a:noFill/>
        </p:spPr>
        <p:txBody>
          <a:bodyPr wrap="none" lIns="0" tIns="0" rIns="0" bIns="0" rtlCol="0">
            <a:spAutoFit/>
          </a:bodyPr>
          <a:lstStyle/>
          <a:p>
            <a:pPr algn="ctr" defTabSz="932325"/>
            <a:r>
              <a:rPr lang="en-US" sz="2447"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Microsoft Azure</a:t>
            </a:r>
            <a:br>
              <a:rPr lang="en-US" sz="2447"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br>
            <a:r>
              <a:rPr lang="en-US" sz="2447" kern="0" dirty="0" err="1">
                <a:gradFill>
                  <a:gsLst>
                    <a:gs pos="0">
                      <a:srgbClr val="000000">
                        <a:lumMod val="75000"/>
                        <a:lumOff val="25000"/>
                      </a:srgbClr>
                    </a:gs>
                    <a:gs pos="80000">
                      <a:srgbClr val="000000">
                        <a:lumMod val="65000"/>
                        <a:lumOff val="35000"/>
                      </a:srgbClr>
                    </a:gs>
                  </a:gsLst>
                  <a:lin ang="16200000" scaled="0"/>
                </a:gradFill>
                <a:latin typeface="Segoe UI Light" pitchFamily="34" charset="0"/>
              </a:rPr>
              <a:t>IoT</a:t>
            </a:r>
            <a:r>
              <a:rPr lang="en-US" sz="2447"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 Hub</a:t>
            </a:r>
          </a:p>
        </p:txBody>
      </p:sp>
      <p:sp>
        <p:nvSpPr>
          <p:cNvPr id="19" name="Arrow: Right 18">
            <a:extLst>
              <a:ext uri="{FF2B5EF4-FFF2-40B4-BE49-F238E27FC236}">
                <a16:creationId xmlns:a16="http://schemas.microsoft.com/office/drawing/2014/main" id="{F1246D44-4E57-4187-B307-12817C498C2F}"/>
              </a:ext>
            </a:extLst>
          </p:cNvPr>
          <p:cNvSpPr/>
          <p:nvPr/>
        </p:nvSpPr>
        <p:spPr>
          <a:xfrm>
            <a:off x="3667742" y="3235731"/>
            <a:ext cx="508592" cy="490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Arrow: Right 19">
            <a:extLst>
              <a:ext uri="{FF2B5EF4-FFF2-40B4-BE49-F238E27FC236}">
                <a16:creationId xmlns:a16="http://schemas.microsoft.com/office/drawing/2014/main" id="{6F200DA0-7E37-413E-81D1-E182EB31E46A}"/>
              </a:ext>
            </a:extLst>
          </p:cNvPr>
          <p:cNvSpPr/>
          <p:nvPr/>
        </p:nvSpPr>
        <p:spPr>
          <a:xfrm>
            <a:off x="5789912" y="3079760"/>
            <a:ext cx="545938" cy="490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21" name="Picture 20">
            <a:extLst>
              <a:ext uri="{FF2B5EF4-FFF2-40B4-BE49-F238E27FC236}">
                <a16:creationId xmlns:a16="http://schemas.microsoft.com/office/drawing/2014/main" id="{8669D1B5-BCEA-4858-9AFF-BD68AB5ED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0923" y="2683474"/>
            <a:ext cx="1283233" cy="1283233"/>
          </a:xfrm>
          <a:prstGeom prst="rect">
            <a:avLst/>
          </a:prstGeom>
        </p:spPr>
      </p:pic>
      <p:sp>
        <p:nvSpPr>
          <p:cNvPr id="22" name="TextBox 21">
            <a:extLst>
              <a:ext uri="{FF2B5EF4-FFF2-40B4-BE49-F238E27FC236}">
                <a16:creationId xmlns:a16="http://schemas.microsoft.com/office/drawing/2014/main" id="{5AF8C958-92ED-4A71-AEBD-F2EC73396C28}"/>
              </a:ext>
            </a:extLst>
          </p:cNvPr>
          <p:cNvSpPr txBox="1"/>
          <p:nvPr/>
        </p:nvSpPr>
        <p:spPr>
          <a:xfrm>
            <a:off x="6676635" y="3935891"/>
            <a:ext cx="1168965" cy="768148"/>
          </a:xfrm>
          <a:prstGeom prst="rect">
            <a:avLst/>
          </a:prstGeom>
          <a:noFill/>
        </p:spPr>
        <p:txBody>
          <a:bodyPr wrap="none" lIns="0" tIns="0" rIns="0" bIns="0" rtlCol="0">
            <a:spAutoFit/>
          </a:bodyPr>
          <a:lstStyle/>
          <a:p>
            <a:pPr algn="ctr" defTabSz="932325"/>
            <a:r>
              <a:rPr lang="en-US" sz="2447"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Stream</a:t>
            </a:r>
          </a:p>
          <a:p>
            <a:pPr algn="ctr" defTabSz="932325"/>
            <a:r>
              <a:rPr lang="en-US" sz="2447"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Analytics</a:t>
            </a:r>
          </a:p>
        </p:txBody>
      </p:sp>
      <p:pic>
        <p:nvPicPr>
          <p:cNvPr id="23" name="Picture 22">
            <a:extLst>
              <a:ext uri="{FF2B5EF4-FFF2-40B4-BE49-F238E27FC236}">
                <a16:creationId xmlns:a16="http://schemas.microsoft.com/office/drawing/2014/main" id="{8CFE4B15-5313-4C18-BCA3-EE78A84B1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4194" y="3487285"/>
            <a:ext cx="1201712" cy="1201712"/>
          </a:xfrm>
          <a:prstGeom prst="rect">
            <a:avLst/>
          </a:prstGeom>
        </p:spPr>
      </p:pic>
      <p:sp>
        <p:nvSpPr>
          <p:cNvPr id="24" name="TextBox 23">
            <a:extLst>
              <a:ext uri="{FF2B5EF4-FFF2-40B4-BE49-F238E27FC236}">
                <a16:creationId xmlns:a16="http://schemas.microsoft.com/office/drawing/2014/main" id="{59229928-1AC0-46FA-BD1F-CBF02FF1F632}"/>
              </a:ext>
            </a:extLst>
          </p:cNvPr>
          <p:cNvSpPr txBox="1"/>
          <p:nvPr/>
        </p:nvSpPr>
        <p:spPr>
          <a:xfrm>
            <a:off x="8704194" y="4904016"/>
            <a:ext cx="1172235" cy="384075"/>
          </a:xfrm>
          <a:prstGeom prst="rect">
            <a:avLst/>
          </a:prstGeom>
          <a:noFill/>
        </p:spPr>
        <p:txBody>
          <a:bodyPr wrap="none" lIns="0" tIns="0" rIns="0" bIns="0" rtlCol="0">
            <a:spAutoFit/>
          </a:bodyPr>
          <a:lstStyle/>
          <a:p>
            <a:pPr defTabSz="932325"/>
            <a:r>
              <a:rPr lang="en-US" sz="2447"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Power BI</a:t>
            </a:r>
          </a:p>
        </p:txBody>
      </p:sp>
      <p:sp>
        <p:nvSpPr>
          <p:cNvPr id="25" name="Arrow: Right 24">
            <a:extLst>
              <a:ext uri="{FF2B5EF4-FFF2-40B4-BE49-F238E27FC236}">
                <a16:creationId xmlns:a16="http://schemas.microsoft.com/office/drawing/2014/main" id="{44D405B4-13B5-47D3-8673-1DA5A4CF2773}"/>
              </a:ext>
            </a:extLst>
          </p:cNvPr>
          <p:cNvSpPr/>
          <p:nvPr/>
        </p:nvSpPr>
        <p:spPr>
          <a:xfrm>
            <a:off x="8049229" y="3025878"/>
            <a:ext cx="515631" cy="490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26" name="Picture 2" descr="https://encrypted-tbn0.gstatic.com/images?q=tbn:ANd9GcSVfxNmv-CGAPt-4ohruhuA7Z-0j369xaemcuiiAqGTSTb_HcIhnjoICg">
            <a:extLst>
              <a:ext uri="{FF2B5EF4-FFF2-40B4-BE49-F238E27FC236}">
                <a16:creationId xmlns:a16="http://schemas.microsoft.com/office/drawing/2014/main" id="{DFBFE03A-90D3-471D-B3F1-76E2ED63E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0151" y="1508006"/>
            <a:ext cx="1175469" cy="117546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037833F-8517-4428-A7E7-E437E7D2FB2B}"/>
              </a:ext>
            </a:extLst>
          </p:cNvPr>
          <p:cNvSpPr txBox="1"/>
          <p:nvPr/>
        </p:nvSpPr>
        <p:spPr>
          <a:xfrm>
            <a:off x="8743212" y="2777989"/>
            <a:ext cx="1252344" cy="384075"/>
          </a:xfrm>
          <a:prstGeom prst="rect">
            <a:avLst/>
          </a:prstGeom>
          <a:noFill/>
        </p:spPr>
        <p:txBody>
          <a:bodyPr wrap="none" lIns="0" tIns="0" rIns="0" bIns="0" rtlCol="0">
            <a:spAutoFit/>
          </a:bodyPr>
          <a:lstStyle/>
          <a:p>
            <a:pPr defTabSz="932325"/>
            <a:r>
              <a:rPr lang="en-US" sz="2447"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Database</a:t>
            </a:r>
          </a:p>
        </p:txBody>
      </p:sp>
      <p:grpSp>
        <p:nvGrpSpPr>
          <p:cNvPr id="28" name="Group 27">
            <a:extLst>
              <a:ext uri="{FF2B5EF4-FFF2-40B4-BE49-F238E27FC236}">
                <a16:creationId xmlns:a16="http://schemas.microsoft.com/office/drawing/2014/main" id="{474358A1-2813-4BCF-A678-6F56B6F114C9}"/>
              </a:ext>
            </a:extLst>
          </p:cNvPr>
          <p:cNvGrpSpPr/>
          <p:nvPr/>
        </p:nvGrpSpPr>
        <p:grpSpPr>
          <a:xfrm>
            <a:off x="1646287" y="3127930"/>
            <a:ext cx="1951788" cy="738664"/>
            <a:chOff x="3613158" y="2795885"/>
            <a:chExt cx="1951788" cy="738664"/>
          </a:xfrm>
        </p:grpSpPr>
        <p:pic>
          <p:nvPicPr>
            <p:cNvPr id="29" name="Graphic 28">
              <a:extLst>
                <a:ext uri="{FF2B5EF4-FFF2-40B4-BE49-F238E27FC236}">
                  <a16:creationId xmlns:a16="http://schemas.microsoft.com/office/drawing/2014/main" id="{93D3D020-F945-419D-AAAF-4CE586A5CA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3158" y="2833173"/>
              <a:ext cx="622518" cy="664089"/>
            </a:xfrm>
            <a:prstGeom prst="rect">
              <a:avLst/>
            </a:prstGeom>
          </p:spPr>
        </p:pic>
        <p:sp>
          <p:nvSpPr>
            <p:cNvPr id="30" name="TextBox 29">
              <a:extLst>
                <a:ext uri="{FF2B5EF4-FFF2-40B4-BE49-F238E27FC236}">
                  <a16:creationId xmlns:a16="http://schemas.microsoft.com/office/drawing/2014/main" id="{904F93BE-06A1-43D9-BD22-15D232B91311}"/>
                </a:ext>
              </a:extLst>
            </p:cNvPr>
            <p:cNvSpPr txBox="1"/>
            <p:nvPr/>
          </p:nvSpPr>
          <p:spPr>
            <a:xfrm>
              <a:off x="4338176" y="2795885"/>
              <a:ext cx="1226770"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IoT Device</a:t>
              </a:r>
            </a:p>
          </p:txBody>
        </p:sp>
      </p:grpSp>
    </p:spTree>
    <p:extLst>
      <p:ext uri="{BB962C8B-B14F-4D97-AF65-F5344CB8AC3E}">
        <p14:creationId xmlns:p14="http://schemas.microsoft.com/office/powerpoint/2010/main" val="3581196184"/>
      </p:ext>
    </p:extLst>
  </p:cSld>
  <p:clrMapOvr>
    <a:masterClrMapping/>
  </p:clrMapOvr>
  <p:transition advClick="0"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4"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charset="0"/>
              </a:rPr>
              <a:t>IoT Data Flow</a:t>
            </a:r>
          </a:p>
        </p:txBody>
      </p:sp>
      <p:grpSp>
        <p:nvGrpSpPr>
          <p:cNvPr id="31" name="Group 30">
            <a:extLst>
              <a:ext uri="{FF2B5EF4-FFF2-40B4-BE49-F238E27FC236}">
                <a16:creationId xmlns:a16="http://schemas.microsoft.com/office/drawing/2014/main" id="{46388432-3404-4BFD-B60C-8E4A72C3ACD8}"/>
              </a:ext>
            </a:extLst>
          </p:cNvPr>
          <p:cNvGrpSpPr/>
          <p:nvPr/>
        </p:nvGrpSpPr>
        <p:grpSpPr>
          <a:xfrm>
            <a:off x="5215444" y="3797377"/>
            <a:ext cx="1064187" cy="656096"/>
            <a:chOff x="5031813" y="3908407"/>
            <a:chExt cx="1064187" cy="656096"/>
          </a:xfrm>
        </p:grpSpPr>
        <p:sp>
          <p:nvSpPr>
            <p:cNvPr id="55" name="Rectangle: Rounded Corners 54">
              <a:extLst>
                <a:ext uri="{FF2B5EF4-FFF2-40B4-BE49-F238E27FC236}">
                  <a16:creationId xmlns:a16="http://schemas.microsoft.com/office/drawing/2014/main" id="{D57C2BD8-962E-48B3-BB55-B7B808A899CB}"/>
                </a:ext>
              </a:extLst>
            </p:cNvPr>
            <p:cNvSpPr/>
            <p:nvPr/>
          </p:nvSpPr>
          <p:spPr>
            <a:xfrm>
              <a:off x="5031813" y="3908407"/>
              <a:ext cx="1064187" cy="65609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6" name="Picture 55" descr="Image result for virus icon">
              <a:extLst>
                <a:ext uri="{FF2B5EF4-FFF2-40B4-BE49-F238E27FC236}">
                  <a16:creationId xmlns:a16="http://schemas.microsoft.com/office/drawing/2014/main" id="{C15342AF-40FF-4F83-9C7C-E2B480F9EE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0235" y="3962863"/>
              <a:ext cx="552401" cy="551253"/>
            </a:xfrm>
            <a:prstGeom prst="rect">
              <a:avLst/>
            </a:prstGeom>
            <a:solidFill>
              <a:srgbClr val="FF0000"/>
            </a:solidFill>
          </p:spPr>
        </p:pic>
      </p:grpSp>
      <p:pic>
        <p:nvPicPr>
          <p:cNvPr id="32" name="Picture 31" descr="Image result for cloud icon">
            <a:extLst>
              <a:ext uri="{FF2B5EF4-FFF2-40B4-BE49-F238E27FC236}">
                <a16:creationId xmlns:a16="http://schemas.microsoft.com/office/drawing/2014/main" id="{24FB2EDE-4279-4E77-B096-9F6DD5FBA2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7950" y="1969431"/>
            <a:ext cx="1818350" cy="1138073"/>
          </a:xfrm>
          <a:prstGeom prst="rect">
            <a:avLst/>
          </a:prstGeom>
          <a:noFill/>
          <a:extLst>
            <a:ext uri="{909E8E84-426E-40DD-AFC4-6F175D3DCCD1}">
              <a14:hiddenFill xmlns:a14="http://schemas.microsoft.com/office/drawing/2010/main">
                <a:solidFill>
                  <a:srgbClr val="FFFFFF"/>
                </a:solidFill>
              </a14:hiddenFill>
            </a:ext>
          </a:extLst>
        </p:spPr>
      </p:pic>
      <p:sp>
        <p:nvSpPr>
          <p:cNvPr id="33" name="AutoShape 2" descr="Image result for gateway icon">
            <a:extLst>
              <a:ext uri="{FF2B5EF4-FFF2-40B4-BE49-F238E27FC236}">
                <a16:creationId xmlns:a16="http://schemas.microsoft.com/office/drawing/2014/main" id="{BC9B50A4-4037-48D0-B8A6-A2201C8BA436}"/>
              </a:ext>
            </a:extLst>
          </p:cNvPr>
          <p:cNvSpPr>
            <a:spLocks noChangeAspect="1" noChangeArrowheads="1"/>
          </p:cNvSpPr>
          <p:nvPr/>
        </p:nvSpPr>
        <p:spPr bwMode="auto">
          <a:xfrm>
            <a:off x="6545243" y="272345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34" name="Picture 33">
            <a:extLst>
              <a:ext uri="{FF2B5EF4-FFF2-40B4-BE49-F238E27FC236}">
                <a16:creationId xmlns:a16="http://schemas.microsoft.com/office/drawing/2014/main" id="{4988C0D8-188E-4BD9-AEC1-F62233469409}"/>
              </a:ext>
            </a:extLst>
          </p:cNvPr>
          <p:cNvPicPr>
            <a:picLocks noChangeAspect="1"/>
          </p:cNvPicPr>
          <p:nvPr/>
        </p:nvPicPr>
        <p:blipFill>
          <a:blip r:embed="rId5"/>
          <a:stretch>
            <a:fillRect/>
          </a:stretch>
        </p:blipFill>
        <p:spPr>
          <a:xfrm>
            <a:off x="3702695" y="1884260"/>
            <a:ext cx="1270486" cy="1162594"/>
          </a:xfrm>
          <a:prstGeom prst="rect">
            <a:avLst/>
          </a:prstGeom>
        </p:spPr>
      </p:pic>
      <p:pic>
        <p:nvPicPr>
          <p:cNvPr id="35" name="Picture 34" descr="Image result for microcontroller icon">
            <a:extLst>
              <a:ext uri="{FF2B5EF4-FFF2-40B4-BE49-F238E27FC236}">
                <a16:creationId xmlns:a16="http://schemas.microsoft.com/office/drawing/2014/main" id="{98CE6FF9-1D88-4F16-BA0F-815A4A2416D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108" t="22207" r="17440" b="20218"/>
          <a:stretch/>
        </p:blipFill>
        <p:spPr bwMode="auto">
          <a:xfrm>
            <a:off x="1732451" y="2464770"/>
            <a:ext cx="550582" cy="56348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Image result for data icon">
            <a:extLst>
              <a:ext uri="{FF2B5EF4-FFF2-40B4-BE49-F238E27FC236}">
                <a16:creationId xmlns:a16="http://schemas.microsoft.com/office/drawing/2014/main" id="{702729FE-A045-4A77-BA41-0AD819A8831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81069" y="2158882"/>
            <a:ext cx="959249" cy="95924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9">
            <a:extLst>
              <a:ext uri="{FF2B5EF4-FFF2-40B4-BE49-F238E27FC236}">
                <a16:creationId xmlns:a16="http://schemas.microsoft.com/office/drawing/2014/main" id="{03CF8122-41E7-4A56-AC93-84EDAFD42B70}"/>
              </a:ext>
            </a:extLst>
          </p:cNvPr>
          <p:cNvSpPr txBox="1"/>
          <p:nvPr/>
        </p:nvSpPr>
        <p:spPr>
          <a:xfrm>
            <a:off x="1286497" y="1296311"/>
            <a:ext cx="1523565" cy="67698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34"/>
            <a:r>
              <a:rPr lang="en-US" sz="2399"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Device</a:t>
            </a:r>
            <a:br>
              <a:rPr lang="en-US" sz="2399"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br>
            <a:r>
              <a:rPr lang="en-US" sz="2000" dirty="0">
                <a:latin typeface="+mj-lt"/>
              </a:rPr>
              <a:t>SCADA / HMI</a:t>
            </a:r>
            <a:endParaRPr lang="en-US" sz="2000" kern="0" dirty="0">
              <a:latin typeface="+mj-lt"/>
            </a:endParaRPr>
          </a:p>
        </p:txBody>
      </p:sp>
      <p:sp>
        <p:nvSpPr>
          <p:cNvPr id="38" name="TextBox 10">
            <a:extLst>
              <a:ext uri="{FF2B5EF4-FFF2-40B4-BE49-F238E27FC236}">
                <a16:creationId xmlns:a16="http://schemas.microsoft.com/office/drawing/2014/main" id="{6B80347C-7DD0-4E93-95B5-C2CE26314944}"/>
              </a:ext>
            </a:extLst>
          </p:cNvPr>
          <p:cNvSpPr txBox="1"/>
          <p:nvPr/>
        </p:nvSpPr>
        <p:spPr>
          <a:xfrm>
            <a:off x="3345570" y="1228468"/>
            <a:ext cx="2074234" cy="73840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34"/>
            <a:r>
              <a:rPr lang="en-US" sz="2399"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Windows IoT Device</a:t>
            </a:r>
            <a:endParaRPr lang="en-US" sz="2000"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sp>
        <p:nvSpPr>
          <p:cNvPr id="39" name="TextBox 11">
            <a:extLst>
              <a:ext uri="{FF2B5EF4-FFF2-40B4-BE49-F238E27FC236}">
                <a16:creationId xmlns:a16="http://schemas.microsoft.com/office/drawing/2014/main" id="{7191F5B7-FBEB-43F8-9A92-3DA902587841}"/>
              </a:ext>
            </a:extLst>
          </p:cNvPr>
          <p:cNvSpPr txBox="1"/>
          <p:nvPr/>
        </p:nvSpPr>
        <p:spPr>
          <a:xfrm>
            <a:off x="6717094" y="1435809"/>
            <a:ext cx="1166365" cy="3692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34"/>
            <a:r>
              <a:rPr lang="en-US" sz="2399"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Cloud</a:t>
            </a:r>
            <a:endParaRPr lang="en-US" sz="2000"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sp>
        <p:nvSpPr>
          <p:cNvPr id="40" name="TextBox 12">
            <a:extLst>
              <a:ext uri="{FF2B5EF4-FFF2-40B4-BE49-F238E27FC236}">
                <a16:creationId xmlns:a16="http://schemas.microsoft.com/office/drawing/2014/main" id="{5457243A-4F60-4C35-BEDC-7A72D7EA3EC1}"/>
              </a:ext>
            </a:extLst>
          </p:cNvPr>
          <p:cNvSpPr txBox="1"/>
          <p:nvPr/>
        </p:nvSpPr>
        <p:spPr>
          <a:xfrm>
            <a:off x="9450662" y="1435809"/>
            <a:ext cx="1166365" cy="36920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34"/>
            <a:r>
              <a:rPr lang="en-US" sz="2399"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Data</a:t>
            </a:r>
            <a:endParaRPr lang="en-US" sz="2000" kern="0"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p:txBody>
      </p:sp>
      <p:pic>
        <p:nvPicPr>
          <p:cNvPr id="41" name="Picture 40" descr="Related image">
            <a:extLst>
              <a:ext uri="{FF2B5EF4-FFF2-40B4-BE49-F238E27FC236}">
                <a16:creationId xmlns:a16="http://schemas.microsoft.com/office/drawing/2014/main" id="{B51969FE-96A9-4194-BF17-6938B094694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9857" y="1385996"/>
            <a:ext cx="772886" cy="77288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Related image">
            <a:extLst>
              <a:ext uri="{FF2B5EF4-FFF2-40B4-BE49-F238E27FC236}">
                <a16:creationId xmlns:a16="http://schemas.microsoft.com/office/drawing/2014/main" id="{5DE093A2-2B92-4421-8F68-32567D6F7A1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52849" y="1385996"/>
            <a:ext cx="772886" cy="77288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FC8FB953-A700-4636-A529-BF87BC2D5076}"/>
              </a:ext>
            </a:extLst>
          </p:cNvPr>
          <p:cNvCxnSpPr/>
          <p:nvPr/>
        </p:nvCxnSpPr>
        <p:spPr>
          <a:xfrm>
            <a:off x="5077683" y="2723457"/>
            <a:ext cx="1344769" cy="0"/>
          </a:xfrm>
          <a:prstGeom prst="line">
            <a:avLst/>
          </a:prstGeom>
          <a:ln w="2540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E706B0E3-7E73-40D9-A3AB-AF90879A0011}"/>
              </a:ext>
            </a:extLst>
          </p:cNvPr>
          <p:cNvCxnSpPr/>
          <p:nvPr/>
        </p:nvCxnSpPr>
        <p:spPr>
          <a:xfrm>
            <a:off x="5014983" y="2792829"/>
            <a:ext cx="1344769" cy="0"/>
          </a:xfrm>
          <a:prstGeom prst="line">
            <a:avLst/>
          </a:prstGeom>
          <a:ln w="25400" cap="flat" cmpd="sng" algn="ctr">
            <a:solidFill>
              <a:schemeClr val="accent3"/>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FC21A57D-B2CC-4F08-A462-F72DB458A1F6}"/>
              </a:ext>
            </a:extLst>
          </p:cNvPr>
          <p:cNvCxnSpPr/>
          <p:nvPr/>
        </p:nvCxnSpPr>
        <p:spPr>
          <a:xfrm>
            <a:off x="2388145" y="2724252"/>
            <a:ext cx="1344769" cy="0"/>
          </a:xfrm>
          <a:prstGeom prst="line">
            <a:avLst/>
          </a:prstGeom>
          <a:ln w="2540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59EFE232-7527-40A4-A600-F906882C2473}"/>
              </a:ext>
            </a:extLst>
          </p:cNvPr>
          <p:cNvCxnSpPr/>
          <p:nvPr/>
        </p:nvCxnSpPr>
        <p:spPr>
          <a:xfrm>
            <a:off x="2325445" y="2793624"/>
            <a:ext cx="1344769" cy="0"/>
          </a:xfrm>
          <a:prstGeom prst="line">
            <a:avLst/>
          </a:prstGeom>
          <a:ln w="25400" cap="flat" cmpd="sng" algn="ctr">
            <a:solidFill>
              <a:schemeClr val="accent3"/>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pic>
        <p:nvPicPr>
          <p:cNvPr id="47" name="Picture 46" descr="Image result for laptop icon">
            <a:extLst>
              <a:ext uri="{FF2B5EF4-FFF2-40B4-BE49-F238E27FC236}">
                <a16:creationId xmlns:a16="http://schemas.microsoft.com/office/drawing/2014/main" id="{268D8171-3F23-4EC4-BA32-7F6ABA7312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7177" y="3532139"/>
            <a:ext cx="1450412" cy="145041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B96FFFBE-4CCE-469F-9F68-4A6EEA543268}"/>
              </a:ext>
            </a:extLst>
          </p:cNvPr>
          <p:cNvCxnSpPr>
            <a:cxnSpLocks/>
          </p:cNvCxnSpPr>
          <p:nvPr/>
        </p:nvCxnSpPr>
        <p:spPr>
          <a:xfrm>
            <a:off x="4997562" y="3003158"/>
            <a:ext cx="573191" cy="743832"/>
          </a:xfrm>
          <a:prstGeom prst="line">
            <a:avLst/>
          </a:prstGeom>
          <a:ln w="25400" cap="flat" cmpd="sng" algn="ctr">
            <a:solidFill>
              <a:srgbClr val="FF0000"/>
            </a:solidFill>
            <a:prstDash val="dash"/>
            <a:round/>
            <a:headEnd type="none" w="lg" len="med"/>
            <a:tailEnd type="triangl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573F3381-2E18-4282-91D1-171F7CC6886B}"/>
              </a:ext>
            </a:extLst>
          </p:cNvPr>
          <p:cNvCxnSpPr>
            <a:cxnSpLocks/>
          </p:cNvCxnSpPr>
          <p:nvPr/>
        </p:nvCxnSpPr>
        <p:spPr>
          <a:xfrm>
            <a:off x="4934862" y="3047680"/>
            <a:ext cx="539004" cy="707896"/>
          </a:xfrm>
          <a:prstGeom prst="line">
            <a:avLst/>
          </a:prstGeom>
          <a:ln w="25400" cap="flat" cmpd="sng" algn="ctr">
            <a:solidFill>
              <a:srgbClr val="FF0000"/>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50" name="Rectangle 49">
            <a:extLst>
              <a:ext uri="{FF2B5EF4-FFF2-40B4-BE49-F238E27FC236}">
                <a16:creationId xmlns:a16="http://schemas.microsoft.com/office/drawing/2014/main" id="{DFF77674-0977-4F14-8A26-0445F1CCE041}"/>
              </a:ext>
            </a:extLst>
          </p:cNvPr>
          <p:cNvSpPr/>
          <p:nvPr/>
        </p:nvSpPr>
        <p:spPr>
          <a:xfrm flipV="1">
            <a:off x="2283032" y="2755545"/>
            <a:ext cx="1387181" cy="12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1" name="Group 50">
            <a:extLst>
              <a:ext uri="{FF2B5EF4-FFF2-40B4-BE49-F238E27FC236}">
                <a16:creationId xmlns:a16="http://schemas.microsoft.com/office/drawing/2014/main" id="{E1570497-0843-4499-B20D-7E066E5973B2}"/>
              </a:ext>
            </a:extLst>
          </p:cNvPr>
          <p:cNvGrpSpPr/>
          <p:nvPr/>
        </p:nvGrpSpPr>
        <p:grpSpPr>
          <a:xfrm>
            <a:off x="3228262" y="3023206"/>
            <a:ext cx="2234880" cy="2585323"/>
            <a:chOff x="4168767" y="2790857"/>
            <a:chExt cx="2234880" cy="2585323"/>
          </a:xfrm>
        </p:grpSpPr>
        <p:sp>
          <p:nvSpPr>
            <p:cNvPr id="53" name="TextBox 35">
              <a:extLst>
                <a:ext uri="{FF2B5EF4-FFF2-40B4-BE49-F238E27FC236}">
                  <a16:creationId xmlns:a16="http://schemas.microsoft.com/office/drawing/2014/main" id="{DFEBD564-ED8C-4E43-BD73-069D80A37F91}"/>
                </a:ext>
              </a:extLst>
            </p:cNvPr>
            <p:cNvSpPr txBox="1"/>
            <p:nvPr/>
          </p:nvSpPr>
          <p:spPr>
            <a:xfrm>
              <a:off x="4168767" y="2790857"/>
              <a:ext cx="2234880"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UEFI</a:t>
              </a:r>
              <a:br>
                <a:rPr lang="en-US" dirty="0"/>
              </a:br>
              <a:endParaRPr lang="en-US" dirty="0"/>
            </a:p>
            <a:p>
              <a:r>
                <a:rPr lang="en-US" dirty="0"/>
                <a:t>TPM</a:t>
              </a:r>
            </a:p>
            <a:p>
              <a:endParaRPr lang="en-US" dirty="0"/>
            </a:p>
            <a:p>
              <a:r>
                <a:rPr lang="en-US" dirty="0"/>
                <a:t>BitLocker</a:t>
              </a:r>
            </a:p>
            <a:p>
              <a:endParaRPr lang="en-US" dirty="0"/>
            </a:p>
            <a:p>
              <a:r>
                <a:rPr lang="en-US" dirty="0"/>
                <a:t>Secure Boot</a:t>
              </a:r>
            </a:p>
            <a:p>
              <a:endParaRPr lang="en-US" dirty="0"/>
            </a:p>
            <a:p>
              <a:r>
                <a:rPr lang="en-US" dirty="0"/>
                <a:t>Device Guard</a:t>
              </a:r>
            </a:p>
          </p:txBody>
        </p:sp>
        <p:sp>
          <p:nvSpPr>
            <p:cNvPr id="54" name="TextBox 36">
              <a:extLst>
                <a:ext uri="{FF2B5EF4-FFF2-40B4-BE49-F238E27FC236}">
                  <a16:creationId xmlns:a16="http://schemas.microsoft.com/office/drawing/2014/main" id="{862095BF-8CA3-4506-837C-7F1ACCB4F7D4}"/>
                </a:ext>
              </a:extLst>
            </p:cNvPr>
            <p:cNvSpPr txBox="1"/>
            <p:nvPr/>
          </p:nvSpPr>
          <p:spPr>
            <a:xfrm>
              <a:off x="4758775" y="2796802"/>
              <a:ext cx="1128835"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Unified Extensible</a:t>
              </a:r>
              <a:br>
                <a:rPr lang="en-US" sz="900" dirty="0"/>
              </a:br>
              <a:r>
                <a:rPr lang="en-US" sz="900" dirty="0"/>
                <a:t>Firmware Interface</a:t>
              </a:r>
            </a:p>
            <a:p>
              <a:endParaRPr lang="en-US" sz="900" dirty="0"/>
            </a:p>
            <a:p>
              <a:endParaRPr lang="en-US" sz="900" dirty="0"/>
            </a:p>
            <a:p>
              <a:r>
                <a:rPr lang="en-US" sz="900" dirty="0"/>
                <a:t>Trusted Platform</a:t>
              </a:r>
              <a:br>
                <a:rPr lang="en-US" sz="900" dirty="0"/>
              </a:br>
              <a:r>
                <a:rPr lang="en-US" sz="900" dirty="0"/>
                <a:t>Module</a:t>
              </a:r>
            </a:p>
          </p:txBody>
        </p:sp>
      </p:grpSp>
      <p:sp>
        <p:nvSpPr>
          <p:cNvPr id="52" name="Rectangle 51">
            <a:extLst>
              <a:ext uri="{FF2B5EF4-FFF2-40B4-BE49-F238E27FC236}">
                <a16:creationId xmlns:a16="http://schemas.microsoft.com/office/drawing/2014/main" id="{9D11B6CB-BB7E-4ACB-B880-19B203EE68F7}"/>
              </a:ext>
            </a:extLst>
          </p:cNvPr>
          <p:cNvSpPr/>
          <p:nvPr/>
        </p:nvSpPr>
        <p:spPr>
          <a:xfrm flipV="1">
            <a:off x="4927691" y="2980366"/>
            <a:ext cx="1760941" cy="2373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298425597"/>
      </p:ext>
    </p:extLst>
  </p:cSld>
  <p:clrMapOvr>
    <a:masterClrMapping/>
  </p:clrMapOvr>
  <p:transition advClick="0" advTm="1000">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 name="transform">
            <a:extLst>
              <a:ext uri="{FF2B5EF4-FFF2-40B4-BE49-F238E27FC236}">
                <a16:creationId xmlns:a16="http://schemas.microsoft.com/office/drawing/2014/main" id="{AEFF811C-5686-4696-9561-DA11AAC8F903}"/>
              </a:ext>
            </a:extLst>
          </p:cNvPr>
          <p:cNvSpPr/>
          <p:nvPr/>
        </p:nvSpPr>
        <p:spPr bwMode="auto">
          <a:xfrm>
            <a:off x="6069408" y="4008678"/>
            <a:ext cx="2698442" cy="794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Incompatible</a:t>
            </a:r>
            <a: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 with existing infrastructure</a:t>
            </a:r>
          </a:p>
        </p:txBody>
      </p:sp>
      <p:sp>
        <p:nvSpPr>
          <p:cNvPr id="68" name="optimize">
            <a:extLst>
              <a:ext uri="{FF2B5EF4-FFF2-40B4-BE49-F238E27FC236}">
                <a16:creationId xmlns:a16="http://schemas.microsoft.com/office/drawing/2014/main" id="{C23A96C5-55CB-4DA2-9F85-5B522588C893}"/>
              </a:ext>
            </a:extLst>
          </p:cNvPr>
          <p:cNvSpPr/>
          <p:nvPr/>
        </p:nvSpPr>
        <p:spPr bwMode="auto">
          <a:xfrm>
            <a:off x="3715624" y="4022528"/>
            <a:ext cx="2698442" cy="794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Time-consuming </a:t>
            </a:r>
            <a:b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to get started</a:t>
            </a:r>
          </a:p>
        </p:txBody>
      </p:sp>
      <p:sp>
        <p:nvSpPr>
          <p:cNvPr id="69" name="empower">
            <a:extLst>
              <a:ext uri="{FF2B5EF4-FFF2-40B4-BE49-F238E27FC236}">
                <a16:creationId xmlns:a16="http://schemas.microsoft.com/office/drawing/2014/main" id="{49000C35-9927-4838-826E-A0AA54989A86}"/>
              </a:ext>
            </a:extLst>
          </p:cNvPr>
          <p:cNvSpPr/>
          <p:nvPr/>
        </p:nvSpPr>
        <p:spPr bwMode="auto">
          <a:xfrm>
            <a:off x="1393502" y="4022528"/>
            <a:ext cx="2698442" cy="794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Security</a:t>
            </a:r>
            <a:b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is a </a:t>
            </a:r>
            <a: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challenge</a:t>
            </a:r>
          </a:p>
        </p:txBody>
      </p:sp>
      <p:sp>
        <p:nvSpPr>
          <p:cNvPr id="16" name="transform">
            <a:extLst>
              <a:ext uri="{FF2B5EF4-FFF2-40B4-BE49-F238E27FC236}">
                <a16:creationId xmlns:a16="http://schemas.microsoft.com/office/drawing/2014/main" id="{7C4EA9D1-DCD3-4938-ACB3-6CF63110FBE1}"/>
              </a:ext>
            </a:extLst>
          </p:cNvPr>
          <p:cNvSpPr/>
          <p:nvPr/>
        </p:nvSpPr>
        <p:spPr bwMode="auto">
          <a:xfrm>
            <a:off x="8367878" y="4007985"/>
            <a:ext cx="2698442" cy="794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Challenging</a:t>
            </a:r>
            <a:b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0" cap="none" spc="0" normalizeH="0" baseline="0" noProof="0">
                <a:ln>
                  <a:noFill/>
                </a:ln>
                <a:gradFill>
                  <a:gsLst>
                    <a:gs pos="2917">
                      <a:srgbClr val="353535"/>
                    </a:gs>
                    <a:gs pos="100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to scale</a:t>
            </a:r>
          </a:p>
        </p:txBody>
      </p:sp>
      <p:sp>
        <p:nvSpPr>
          <p:cNvPr id="2" name="Title 1">
            <a:extLst>
              <a:ext uri="{FF2B5EF4-FFF2-40B4-BE49-F238E27FC236}">
                <a16:creationId xmlns:a16="http://schemas.microsoft.com/office/drawing/2014/main" id="{5FF6AF06-78F4-47C4-A297-96A8D507616D}"/>
              </a:ext>
            </a:extLst>
          </p:cNvPr>
          <p:cNvSpPr>
            <a:spLocks noGrp="1"/>
          </p:cNvSpPr>
          <p:nvPr>
            <p:ph type="title"/>
          </p:nvPr>
        </p:nvSpPr>
        <p:spPr/>
        <p:txBody>
          <a:bodyPr/>
          <a:lstStyle/>
          <a:p>
            <a:r>
              <a:rPr lang="en-US"/>
              <a:t>IoT projects are still complex</a:t>
            </a:r>
          </a:p>
        </p:txBody>
      </p:sp>
      <p:grpSp>
        <p:nvGrpSpPr>
          <p:cNvPr id="11" name="Group 10">
            <a:extLst>
              <a:ext uri="{FF2B5EF4-FFF2-40B4-BE49-F238E27FC236}">
                <a16:creationId xmlns:a16="http://schemas.microsoft.com/office/drawing/2014/main" id="{E3D0127A-A978-45B3-86B3-29AD8EF0A8BE}"/>
              </a:ext>
            </a:extLst>
          </p:cNvPr>
          <p:cNvGrpSpPr/>
          <p:nvPr/>
        </p:nvGrpSpPr>
        <p:grpSpPr>
          <a:xfrm>
            <a:off x="9217692" y="2807545"/>
            <a:ext cx="1005840" cy="1005840"/>
            <a:chOff x="9217692" y="2807545"/>
            <a:chExt cx="1005840" cy="1005840"/>
          </a:xfrm>
          <a:solidFill>
            <a:srgbClr val="0070C0"/>
          </a:solidFill>
        </p:grpSpPr>
        <p:sp>
          <p:nvSpPr>
            <p:cNvPr id="18" name="Oval 17">
              <a:extLst>
                <a:ext uri="{FF2B5EF4-FFF2-40B4-BE49-F238E27FC236}">
                  <a16:creationId xmlns:a16="http://schemas.microsoft.com/office/drawing/2014/main" id="{918BBB67-677E-43C6-AFAE-AB3CC64D0686}"/>
                </a:ext>
              </a:extLst>
            </p:cNvPr>
            <p:cNvSpPr/>
            <p:nvPr/>
          </p:nvSpPr>
          <p:spPr bwMode="auto">
            <a:xfrm>
              <a:off x="9217692" y="2807545"/>
              <a:ext cx="1005840" cy="100584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0D2DCB4A-13CC-42CF-B2EB-F7757D1F9171}"/>
                </a:ext>
              </a:extLst>
            </p:cNvPr>
            <p:cNvGrpSpPr/>
            <p:nvPr/>
          </p:nvGrpSpPr>
          <p:grpSpPr>
            <a:xfrm>
              <a:off x="9446288" y="3081866"/>
              <a:ext cx="537623" cy="457202"/>
              <a:chOff x="9744824" y="1833806"/>
              <a:chExt cx="575162" cy="548642"/>
            </a:xfrm>
            <a:grpFill/>
          </p:grpSpPr>
          <p:sp>
            <p:nvSpPr>
              <p:cNvPr id="26" name="Rectangle 25">
                <a:extLst>
                  <a:ext uri="{FF2B5EF4-FFF2-40B4-BE49-F238E27FC236}">
                    <a16:creationId xmlns:a16="http://schemas.microsoft.com/office/drawing/2014/main" id="{D69E65C5-AA92-4693-B40C-74F224FA7560}"/>
                  </a:ext>
                </a:extLst>
              </p:cNvPr>
              <p:cNvSpPr/>
              <p:nvPr/>
            </p:nvSpPr>
            <p:spPr bwMode="auto">
              <a:xfrm>
                <a:off x="9744824" y="2187683"/>
                <a:ext cx="194763" cy="194763"/>
              </a:xfrm>
              <a:prstGeom prst="rect">
                <a:avLst/>
              </a:prstGeom>
              <a:grp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27" name="Rectangle 26">
                <a:extLst>
                  <a:ext uri="{FF2B5EF4-FFF2-40B4-BE49-F238E27FC236}">
                    <a16:creationId xmlns:a16="http://schemas.microsoft.com/office/drawing/2014/main" id="{FBAACE68-A3CC-47EC-B5B2-5146BC2DB069}"/>
                  </a:ext>
                </a:extLst>
              </p:cNvPr>
              <p:cNvSpPr/>
              <p:nvPr/>
            </p:nvSpPr>
            <p:spPr bwMode="auto">
              <a:xfrm>
                <a:off x="9939587" y="2187683"/>
                <a:ext cx="194763" cy="194763"/>
              </a:xfrm>
              <a:prstGeom prst="rect">
                <a:avLst/>
              </a:prstGeom>
              <a:grp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28" name="Rectangle 27">
                <a:extLst>
                  <a:ext uri="{FF2B5EF4-FFF2-40B4-BE49-F238E27FC236}">
                    <a16:creationId xmlns:a16="http://schemas.microsoft.com/office/drawing/2014/main" id="{86FF64C2-6A1B-4475-8B0C-663DFD284138}"/>
                  </a:ext>
                </a:extLst>
              </p:cNvPr>
              <p:cNvSpPr/>
              <p:nvPr/>
            </p:nvSpPr>
            <p:spPr bwMode="auto">
              <a:xfrm>
                <a:off x="10125222" y="2187684"/>
                <a:ext cx="194764" cy="194764"/>
              </a:xfrm>
              <a:prstGeom prst="rect">
                <a:avLst/>
              </a:prstGeom>
              <a:grp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29" name="Rectangle 28">
                <a:extLst>
                  <a:ext uri="{FF2B5EF4-FFF2-40B4-BE49-F238E27FC236}">
                    <a16:creationId xmlns:a16="http://schemas.microsoft.com/office/drawing/2014/main" id="{6CC91A93-0C17-48E9-930D-F1432460BBFA}"/>
                  </a:ext>
                </a:extLst>
              </p:cNvPr>
              <p:cNvSpPr/>
              <p:nvPr/>
            </p:nvSpPr>
            <p:spPr bwMode="auto">
              <a:xfrm>
                <a:off x="9846718" y="1992920"/>
                <a:ext cx="194763" cy="194763"/>
              </a:xfrm>
              <a:prstGeom prst="rect">
                <a:avLst/>
              </a:prstGeom>
              <a:grp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30" name="Rectangle 29">
                <a:extLst>
                  <a:ext uri="{FF2B5EF4-FFF2-40B4-BE49-F238E27FC236}">
                    <a16:creationId xmlns:a16="http://schemas.microsoft.com/office/drawing/2014/main" id="{9BA0CB33-BE78-4A55-AAA6-10B3301DAF18}"/>
                  </a:ext>
                </a:extLst>
              </p:cNvPr>
              <p:cNvSpPr/>
              <p:nvPr/>
            </p:nvSpPr>
            <p:spPr bwMode="auto">
              <a:xfrm rot="19372356">
                <a:off x="10012658" y="1833806"/>
                <a:ext cx="194763" cy="194763"/>
              </a:xfrm>
              <a:prstGeom prst="rect">
                <a:avLst/>
              </a:prstGeom>
              <a:grp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Segoe UI Light"/>
                  <a:ea typeface="+mn-ea"/>
                  <a:cs typeface="+mn-cs"/>
                </a:endParaRPr>
              </a:p>
            </p:txBody>
          </p:sp>
        </p:grpSp>
      </p:grpSp>
      <p:grpSp>
        <p:nvGrpSpPr>
          <p:cNvPr id="10" name="Group 9">
            <a:extLst>
              <a:ext uri="{FF2B5EF4-FFF2-40B4-BE49-F238E27FC236}">
                <a16:creationId xmlns:a16="http://schemas.microsoft.com/office/drawing/2014/main" id="{8A285C4F-8BD9-410E-BF8C-A253EB1F4DBC}"/>
              </a:ext>
            </a:extLst>
          </p:cNvPr>
          <p:cNvGrpSpPr/>
          <p:nvPr/>
        </p:nvGrpSpPr>
        <p:grpSpPr>
          <a:xfrm>
            <a:off x="6919222" y="2807545"/>
            <a:ext cx="1005840" cy="1005840"/>
            <a:chOff x="6919222" y="2807545"/>
            <a:chExt cx="1005840" cy="1005840"/>
          </a:xfrm>
          <a:solidFill>
            <a:srgbClr val="0070C0"/>
          </a:solidFill>
        </p:grpSpPr>
        <p:sp>
          <p:nvSpPr>
            <p:cNvPr id="53" name="Oval 52">
              <a:extLst>
                <a:ext uri="{FF2B5EF4-FFF2-40B4-BE49-F238E27FC236}">
                  <a16:creationId xmlns:a16="http://schemas.microsoft.com/office/drawing/2014/main" id="{769FFF32-28D7-4316-8363-003F99B92492}"/>
                </a:ext>
              </a:extLst>
            </p:cNvPr>
            <p:cNvSpPr/>
            <p:nvPr/>
          </p:nvSpPr>
          <p:spPr bwMode="auto">
            <a:xfrm>
              <a:off x="6919222" y="2807545"/>
              <a:ext cx="1005840" cy="100584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Warning_E7BA" title="Icon of a triangle with an exclaimation point inside">
              <a:extLst>
                <a:ext uri="{FF2B5EF4-FFF2-40B4-BE49-F238E27FC236}">
                  <a16:creationId xmlns:a16="http://schemas.microsoft.com/office/drawing/2014/main" id="{6739BC34-D099-4595-B34F-899CC0462F88}"/>
                </a:ext>
              </a:extLst>
            </p:cNvPr>
            <p:cNvSpPr>
              <a:spLocks noChangeAspect="1" noEditPoints="1"/>
            </p:cNvSpPr>
            <p:nvPr/>
          </p:nvSpPr>
          <p:spPr bwMode="auto">
            <a:xfrm>
              <a:off x="7204049" y="3061083"/>
              <a:ext cx="456968" cy="45720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grp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388267A0-89E6-4654-8B3A-5BFB119ED631}"/>
              </a:ext>
            </a:extLst>
          </p:cNvPr>
          <p:cNvGrpSpPr/>
          <p:nvPr/>
        </p:nvGrpSpPr>
        <p:grpSpPr>
          <a:xfrm>
            <a:off x="4551204" y="2807545"/>
            <a:ext cx="1005840" cy="1005840"/>
            <a:chOff x="4551204" y="2807545"/>
            <a:chExt cx="1005840" cy="1005840"/>
          </a:xfrm>
          <a:solidFill>
            <a:srgbClr val="0070C0"/>
          </a:solidFill>
        </p:grpSpPr>
        <p:sp>
          <p:nvSpPr>
            <p:cNvPr id="56" name="Oval 55">
              <a:extLst>
                <a:ext uri="{FF2B5EF4-FFF2-40B4-BE49-F238E27FC236}">
                  <a16:creationId xmlns:a16="http://schemas.microsoft.com/office/drawing/2014/main" id="{B9032AB6-5AF1-4528-9C0D-150B16A95B0E}"/>
                </a:ext>
              </a:extLst>
            </p:cNvPr>
            <p:cNvSpPr/>
            <p:nvPr/>
          </p:nvSpPr>
          <p:spPr bwMode="auto">
            <a:xfrm>
              <a:off x="4551204" y="2807545"/>
              <a:ext cx="1005840" cy="100584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Calendar" title="Icon of a calendar">
              <a:extLst>
                <a:ext uri="{FF2B5EF4-FFF2-40B4-BE49-F238E27FC236}">
                  <a16:creationId xmlns:a16="http://schemas.microsoft.com/office/drawing/2014/main" id="{6CF6C8C7-CA39-4BEF-BF31-D240D24D0EF6}"/>
                </a:ext>
              </a:extLst>
            </p:cNvPr>
            <p:cNvSpPr>
              <a:spLocks noChangeAspect="1" noEditPoints="1"/>
            </p:cNvSpPr>
            <p:nvPr/>
          </p:nvSpPr>
          <p:spPr bwMode="auto">
            <a:xfrm>
              <a:off x="4815550" y="3081865"/>
              <a:ext cx="477148" cy="45720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grp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55106F67-94E3-4A05-971F-018FAE34EB37}"/>
              </a:ext>
            </a:extLst>
          </p:cNvPr>
          <p:cNvGrpSpPr/>
          <p:nvPr/>
        </p:nvGrpSpPr>
        <p:grpSpPr>
          <a:xfrm>
            <a:off x="2240975" y="2807545"/>
            <a:ext cx="1005840" cy="1005840"/>
            <a:chOff x="2240975" y="2807545"/>
            <a:chExt cx="1005840" cy="1005840"/>
          </a:xfrm>
          <a:solidFill>
            <a:srgbClr val="0070C0"/>
          </a:solidFill>
        </p:grpSpPr>
        <p:sp>
          <p:nvSpPr>
            <p:cNvPr id="75" name="Oval 74">
              <a:extLst>
                <a:ext uri="{FF2B5EF4-FFF2-40B4-BE49-F238E27FC236}">
                  <a16:creationId xmlns:a16="http://schemas.microsoft.com/office/drawing/2014/main" id="{7EC5DEBA-8317-4EF6-ACDD-41C77C652955}"/>
                </a:ext>
              </a:extLst>
            </p:cNvPr>
            <p:cNvSpPr/>
            <p:nvPr/>
          </p:nvSpPr>
          <p:spPr bwMode="auto">
            <a:xfrm>
              <a:off x="2240975" y="2807545"/>
              <a:ext cx="1005840" cy="100584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Lock_2" title="Icon of an unlocked padlock">
              <a:extLst>
                <a:ext uri="{FF2B5EF4-FFF2-40B4-BE49-F238E27FC236}">
                  <a16:creationId xmlns:a16="http://schemas.microsoft.com/office/drawing/2014/main" id="{CC38C65E-275F-4ECF-B601-6AC37535B427}"/>
                </a:ext>
              </a:extLst>
            </p:cNvPr>
            <p:cNvSpPr>
              <a:spLocks noChangeAspect="1" noEditPoints="1"/>
            </p:cNvSpPr>
            <p:nvPr/>
          </p:nvSpPr>
          <p:spPr bwMode="auto">
            <a:xfrm>
              <a:off x="2580335" y="308186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grp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350672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42" presetClass="path" presetSubtype="0" decel="100000" fill="hold" grpId="1" nodeType="withEffect">
                                  <p:stCondLst>
                                    <p:cond delay="0"/>
                                  </p:stCondLst>
                                  <p:childTnLst>
                                    <p:animMotion origin="layout" path="M 3.02783E-6 4.36223E-6 L 3.02783E-6 0.09623 " pathEditMode="relative" rAng="0" ptsTypes="AA">
                                      <p:cBhvr>
                                        <p:cTn id="30" dur="750" spd="-100000" fill="hold"/>
                                        <p:tgtEl>
                                          <p:spTgt spid="69"/>
                                        </p:tgtEl>
                                        <p:attrNameLst>
                                          <p:attrName>ppt_x</p:attrName>
                                          <p:attrName>ppt_y</p:attrName>
                                        </p:attrNameLst>
                                      </p:cBhvr>
                                      <p:rCtr x="0" y="4812"/>
                                    </p:animMotion>
                                  </p:childTnLst>
                                </p:cTn>
                              </p:par>
                              <p:par>
                                <p:cTn id="31" presetID="10"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42" presetClass="path" presetSubtype="0" decel="100000" fill="hold" grpId="1" nodeType="withEffect">
                                  <p:stCondLst>
                                    <p:cond delay="0"/>
                                  </p:stCondLst>
                                  <p:childTnLst>
                                    <p:animMotion origin="layout" path="M 6.12714E-7 4.36223E-6 L 6.12714E-7 0.09623 " pathEditMode="relative" rAng="0" ptsTypes="AA">
                                      <p:cBhvr>
                                        <p:cTn id="35" dur="750" spd="-100000" fill="hold"/>
                                        <p:tgtEl>
                                          <p:spTgt spid="68"/>
                                        </p:tgtEl>
                                        <p:attrNameLst>
                                          <p:attrName>ppt_x</p:attrName>
                                          <p:attrName>ppt_y</p:attrName>
                                        </p:attrNameLst>
                                      </p:cBhvr>
                                      <p:rCtr x="0" y="4812"/>
                                    </p:animMotion>
                                  </p:childTnLst>
                                </p:cTn>
                              </p:par>
                              <p:par>
                                <p:cTn id="36" presetID="10"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42" presetClass="path" presetSubtype="0" decel="100000" fill="hold" grpId="1" nodeType="withEffect">
                                  <p:stCondLst>
                                    <p:cond delay="0"/>
                                  </p:stCondLst>
                                  <p:childTnLst>
                                    <p:animMotion origin="layout" path="M -2.42533E-6 -2.96868E-6 L -2.42533E-6 0.09624 " pathEditMode="relative" rAng="0" ptsTypes="AA">
                                      <p:cBhvr>
                                        <p:cTn id="40" dur="750" spd="-100000" fill="hold"/>
                                        <p:tgtEl>
                                          <p:spTgt spid="67"/>
                                        </p:tgtEl>
                                        <p:attrNameLst>
                                          <p:attrName>ppt_x</p:attrName>
                                          <p:attrName>ppt_y</p:attrName>
                                        </p:attrNameLst>
                                      </p:cBhvr>
                                      <p:rCtr x="0" y="4812"/>
                                    </p:animMotion>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0"/>
                                  </p:stCondLst>
                                  <p:childTnLst>
                                    <p:animMotion origin="layout" path="M 2.24151E-6 -2.96868E-6 L 2.24151E-6 0.09624 " pathEditMode="relative" rAng="0" ptsTypes="AA">
                                      <p:cBhvr>
                                        <p:cTn id="45" dur="750" spd="-100000" fill="hold"/>
                                        <p:tgtEl>
                                          <p:spTgt spid="16"/>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P spid="68" grpId="0"/>
      <p:bldP spid="68" grpId="1"/>
      <p:bldP spid="69" grpId="0"/>
      <p:bldP spid="69" grpId="1"/>
      <p:bldP spid="16" grpId="0"/>
      <p:bldP spid="1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9C68E1E-EF86-419E-B7CD-8846EDA54691}"/>
              </a:ext>
            </a:extLst>
          </p:cNvPr>
          <p:cNvSpPr/>
          <p:nvPr/>
        </p:nvSpPr>
        <p:spPr bwMode="auto">
          <a:xfrm>
            <a:off x="4450640" y="1742459"/>
            <a:ext cx="3535195" cy="353519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79E62399-DE72-45E1-8441-4ADCCBA02577}"/>
              </a:ext>
            </a:extLst>
          </p:cNvPr>
          <p:cNvSpPr/>
          <p:nvPr/>
        </p:nvSpPr>
        <p:spPr bwMode="auto">
          <a:xfrm flipV="1">
            <a:off x="5463104" y="2776866"/>
            <a:ext cx="1510268" cy="83253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TextBox 33">
            <a:extLst>
              <a:ext uri="{FF2B5EF4-FFF2-40B4-BE49-F238E27FC236}">
                <a16:creationId xmlns:a16="http://schemas.microsoft.com/office/drawing/2014/main" id="{18288CEE-92D0-42FB-9177-7BCF5FE2612F}"/>
              </a:ext>
            </a:extLst>
          </p:cNvPr>
          <p:cNvSpPr txBox="1"/>
          <p:nvPr/>
        </p:nvSpPr>
        <p:spPr>
          <a:xfrm>
            <a:off x="5605252" y="3749510"/>
            <a:ext cx="1225976" cy="69094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Cloud</a:t>
            </a:r>
          </a:p>
        </p:txBody>
      </p:sp>
    </p:spTree>
    <p:extLst>
      <p:ext uri="{BB962C8B-B14F-4D97-AF65-F5344CB8AC3E}">
        <p14:creationId xmlns:p14="http://schemas.microsoft.com/office/powerpoint/2010/main" val="2530465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childTnLst>
                                    <p:set>
                                      <p:cBhvr>
                                        <p:cTn id="6" dur="1" fill="hold">
                                          <p:stCondLst>
                                            <p:cond delay="499"/>
                                          </p:stCondLst>
                                        </p:cTn>
                                        <p:tgtEl>
                                          <p:spTgt spid="27"/>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27"/>
                                        </p:tgtEl>
                                      </p:cBhvr>
                                      <p:by x="0" y="0"/>
                                    </p:animScale>
                                  </p:childTnLst>
                                </p:cTn>
                              </p:par>
                              <p:par>
                                <p:cTn id="9" presetID="10" presetClass="entr" presetSubtype="0" fill="hold" grpId="0" nodeType="withEffect">
                                  <p:stCondLst>
                                    <p:cond delay="8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64" presetClass="path" presetSubtype="0" decel="100000" fill="hold" grpId="1" nodeType="withEffect">
                                  <p:stCondLst>
                                    <p:cond delay="800"/>
                                  </p:stCondLst>
                                  <p:childTnLst>
                                    <p:animMotion origin="layout" path="M 0 -1.48148E-6 L 0 -0.02824 " pathEditMode="relative" rAng="0" ptsTypes="AA">
                                      <p:cBhvr>
                                        <p:cTn id="13" dur="500" spd="-100000" fill="hold"/>
                                        <p:tgtEl>
                                          <p:spTgt spid="32"/>
                                        </p:tgtEl>
                                        <p:attrNameLst>
                                          <p:attrName>ppt_x</p:attrName>
                                          <p:attrName>ppt_y</p:attrName>
                                        </p:attrNameLst>
                                      </p:cBhvr>
                                      <p:rCtr x="0" y="-1412"/>
                                    </p:animMotion>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42" presetClass="path" presetSubtype="0" decel="100000" fill="hold" grpId="1" nodeType="withEffect">
                                  <p:stCondLst>
                                    <p:cond delay="800"/>
                                  </p:stCondLst>
                                  <p:childTnLst>
                                    <p:animMotion origin="layout" path="M 0 -3.7037E-6 L 0 0.0257 " pathEditMode="relative" rAng="0" ptsTypes="AA">
                                      <p:cBhvr>
                                        <p:cTn id="18" dur="500" spd="-100000" fill="hold"/>
                                        <p:tgtEl>
                                          <p:spTgt spid="34"/>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2" grpId="0" animBg="1"/>
      <p:bldP spid="32" grpId="1" animBg="1"/>
      <p:bldP spid="34" grpId="0"/>
      <p:bldP spid="3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9C68E1E-EF86-419E-B7CD-8846EDA54691}"/>
              </a:ext>
            </a:extLst>
          </p:cNvPr>
          <p:cNvSpPr/>
          <p:nvPr/>
        </p:nvSpPr>
        <p:spPr bwMode="auto">
          <a:xfrm>
            <a:off x="5934311" y="1742459"/>
            <a:ext cx="3535195" cy="353519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79E62399-DE72-45E1-8441-4ADCCBA02577}"/>
              </a:ext>
            </a:extLst>
          </p:cNvPr>
          <p:cNvSpPr/>
          <p:nvPr/>
        </p:nvSpPr>
        <p:spPr bwMode="auto">
          <a:xfrm flipV="1">
            <a:off x="6946776" y="2776866"/>
            <a:ext cx="1510268" cy="83253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TextBox 33">
            <a:extLst>
              <a:ext uri="{FF2B5EF4-FFF2-40B4-BE49-F238E27FC236}">
                <a16:creationId xmlns:a16="http://schemas.microsoft.com/office/drawing/2014/main" id="{18288CEE-92D0-42FB-9177-7BCF5FE2612F}"/>
              </a:ext>
            </a:extLst>
          </p:cNvPr>
          <p:cNvSpPr txBox="1"/>
          <p:nvPr/>
        </p:nvSpPr>
        <p:spPr>
          <a:xfrm>
            <a:off x="7088924" y="3749510"/>
            <a:ext cx="1225976" cy="69094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Cloud</a:t>
            </a:r>
          </a:p>
        </p:txBody>
      </p:sp>
      <p:sp>
        <p:nvSpPr>
          <p:cNvPr id="8" name="Oval 7">
            <a:extLst>
              <a:ext uri="{FF2B5EF4-FFF2-40B4-BE49-F238E27FC236}">
                <a16:creationId xmlns:a16="http://schemas.microsoft.com/office/drawing/2014/main" id="{06445573-CCCB-485C-ABDD-035E04408228}"/>
              </a:ext>
            </a:extLst>
          </p:cNvPr>
          <p:cNvSpPr/>
          <p:nvPr/>
        </p:nvSpPr>
        <p:spPr bwMode="auto">
          <a:xfrm>
            <a:off x="2966969" y="1742459"/>
            <a:ext cx="3535195" cy="353519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6B91B380-FBEB-4D75-8F91-3621F2C171D5}"/>
              </a:ext>
            </a:extLst>
          </p:cNvPr>
          <p:cNvSpPr txBox="1"/>
          <p:nvPr/>
        </p:nvSpPr>
        <p:spPr>
          <a:xfrm>
            <a:off x="4005341" y="3749510"/>
            <a:ext cx="1458460" cy="69094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Devices</a:t>
            </a:r>
          </a:p>
        </p:txBody>
      </p:sp>
      <p:sp>
        <p:nvSpPr>
          <p:cNvPr id="10" name="Freeform 41">
            <a:extLst>
              <a:ext uri="{FF2B5EF4-FFF2-40B4-BE49-F238E27FC236}">
                <a16:creationId xmlns:a16="http://schemas.microsoft.com/office/drawing/2014/main" id="{58BA08FE-7D77-48C5-99A7-907E334DE8F8}"/>
              </a:ext>
            </a:extLst>
          </p:cNvPr>
          <p:cNvSpPr>
            <a:spLocks noEditPoints="1"/>
          </p:cNvSpPr>
          <p:nvPr/>
        </p:nvSpPr>
        <p:spPr bwMode="auto">
          <a:xfrm>
            <a:off x="3741542" y="3173212"/>
            <a:ext cx="559857" cy="349912"/>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1" name="Group 8">
            <a:extLst>
              <a:ext uri="{FF2B5EF4-FFF2-40B4-BE49-F238E27FC236}">
                <a16:creationId xmlns:a16="http://schemas.microsoft.com/office/drawing/2014/main" id="{08D28230-638B-4BEE-8A9E-7A4294043BD9}"/>
              </a:ext>
            </a:extLst>
          </p:cNvPr>
          <p:cNvGrpSpPr>
            <a:grpSpLocks noChangeAspect="1"/>
          </p:cNvGrpSpPr>
          <p:nvPr/>
        </p:nvGrpSpPr>
        <p:grpSpPr bwMode="auto">
          <a:xfrm>
            <a:off x="5227793" y="3094743"/>
            <a:ext cx="529381" cy="430122"/>
            <a:chOff x="5458" y="3157"/>
            <a:chExt cx="304" cy="247"/>
          </a:xfrm>
        </p:grpSpPr>
        <p:sp>
          <p:nvSpPr>
            <p:cNvPr id="12" name="Freeform 9">
              <a:extLst>
                <a:ext uri="{FF2B5EF4-FFF2-40B4-BE49-F238E27FC236}">
                  <a16:creationId xmlns:a16="http://schemas.microsoft.com/office/drawing/2014/main" id="{21BF3D31-542D-4473-BE47-C0BAB49C4E29}"/>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3" name="Freeform 10">
              <a:extLst>
                <a:ext uri="{FF2B5EF4-FFF2-40B4-BE49-F238E27FC236}">
                  <a16:creationId xmlns:a16="http://schemas.microsoft.com/office/drawing/2014/main" id="{B6877D4B-01E9-4A31-A99C-E022703CF3B7}"/>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4" name="Freeform 25">
            <a:extLst>
              <a:ext uri="{FF2B5EF4-FFF2-40B4-BE49-F238E27FC236}">
                <a16:creationId xmlns:a16="http://schemas.microsoft.com/office/drawing/2014/main" id="{CDE59A95-34F4-464E-8919-C781D61E5FEC}"/>
              </a:ext>
            </a:extLst>
          </p:cNvPr>
          <p:cNvSpPr>
            <a:spLocks noEditPoints="1"/>
          </p:cNvSpPr>
          <p:nvPr/>
        </p:nvSpPr>
        <p:spPr bwMode="auto">
          <a:xfrm>
            <a:off x="4414506" y="2839013"/>
            <a:ext cx="700179" cy="68411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22225">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Tree>
    <p:extLst>
      <p:ext uri="{BB962C8B-B14F-4D97-AF65-F5344CB8AC3E}">
        <p14:creationId xmlns:p14="http://schemas.microsoft.com/office/powerpoint/2010/main" val="94972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2.08333E-7 -4.44444E-6 L -0.11927 -4.44444E-6 " pathEditMode="relative" rAng="0" ptsTypes="AA">
                                      <p:cBhvr>
                                        <p:cTn id="6" dur="1000" spd="-100000" fill="hold"/>
                                        <p:tgtEl>
                                          <p:spTgt spid="27"/>
                                        </p:tgtEl>
                                        <p:attrNameLst>
                                          <p:attrName>ppt_x</p:attrName>
                                          <p:attrName>ppt_y</p:attrName>
                                        </p:attrNameLst>
                                      </p:cBhvr>
                                      <p:rCtr x="-5964" y="0"/>
                                    </p:animMotion>
                                  </p:childTnLst>
                                </p:cTn>
                              </p:par>
                              <p:par>
                                <p:cTn id="7" presetID="35" presetClass="path" presetSubtype="0" accel="50000" decel="50000" fill="hold" grpId="0" nodeType="withEffect">
                                  <p:stCondLst>
                                    <p:cond delay="0"/>
                                  </p:stCondLst>
                                  <p:childTnLst>
                                    <p:animMotion origin="layout" path="M -2.08333E-7 -4.44444E-6 L -0.11927 -4.44444E-6 " pathEditMode="relative" rAng="0" ptsTypes="AA">
                                      <p:cBhvr>
                                        <p:cTn id="8" dur="1000" spd="-100000" fill="hold"/>
                                        <p:tgtEl>
                                          <p:spTgt spid="32"/>
                                        </p:tgtEl>
                                        <p:attrNameLst>
                                          <p:attrName>ppt_x</p:attrName>
                                          <p:attrName>ppt_y</p:attrName>
                                        </p:attrNameLst>
                                      </p:cBhvr>
                                      <p:rCtr x="-5964" y="0"/>
                                    </p:animMotion>
                                  </p:childTnLst>
                                </p:cTn>
                              </p:par>
                              <p:par>
                                <p:cTn id="9" presetID="35" presetClass="path" presetSubtype="0" accel="50000" decel="50000" fill="hold" grpId="0" nodeType="withEffect">
                                  <p:stCondLst>
                                    <p:cond delay="0"/>
                                  </p:stCondLst>
                                  <p:childTnLst>
                                    <p:animMotion origin="layout" path="M -2.08333E-7 -4.44444E-6 L -0.11927 -4.44444E-6 " pathEditMode="relative" rAng="0" ptsTypes="AA">
                                      <p:cBhvr>
                                        <p:cTn id="10" dur="1000" spd="-100000" fill="hold"/>
                                        <p:tgtEl>
                                          <p:spTgt spid="34"/>
                                        </p:tgtEl>
                                        <p:attrNameLst>
                                          <p:attrName>ppt_x</p:attrName>
                                          <p:attrName>ppt_y</p:attrName>
                                        </p:attrNameLst>
                                      </p:cBhvr>
                                      <p:rCtr x="-5964" y="0"/>
                                    </p:animMotion>
                                  </p:childTnLst>
                                </p:cTn>
                              </p:par>
                              <p:par>
                                <p:cTn id="11" presetID="1" presetClass="entr" presetSubtype="0" fill="hold" grpId="1" nodeType="withEffect">
                                  <p:stCondLst>
                                    <p:cond delay="0"/>
                                  </p:stCondLst>
                                  <p:childTnLst>
                                    <p:set>
                                      <p:cBhvr>
                                        <p:cTn id="12" dur="1" fill="hold">
                                          <p:stCondLst>
                                            <p:cond delay="499"/>
                                          </p:stCondLst>
                                        </p:cTn>
                                        <p:tgtEl>
                                          <p:spTgt spid="8"/>
                                        </p:tgtEl>
                                        <p:attrNameLst>
                                          <p:attrName>style.visibility</p:attrName>
                                        </p:attrNameLst>
                                      </p:cBhvr>
                                      <p:to>
                                        <p:strVal val="visible"/>
                                      </p:to>
                                    </p:set>
                                  </p:childTnLst>
                                </p:cTn>
                              </p:par>
                              <p:par>
                                <p:cTn id="13" presetID="6" presetClass="emph" presetSubtype="0" accel="100000" autoRev="1" fill="hold" grpId="0" nodeType="withEffect">
                                  <p:stCondLst>
                                    <p:cond delay="0"/>
                                  </p:stCondLst>
                                  <p:childTnLst>
                                    <p:animScale>
                                      <p:cBhvr>
                                        <p:cTn id="14" dur="500" fill="hold"/>
                                        <p:tgtEl>
                                          <p:spTgt spid="8"/>
                                        </p:tgtEl>
                                      </p:cBhvr>
                                      <p:by x="0" y="0"/>
                                    </p:animScale>
                                  </p:childTnLst>
                                </p:cTn>
                              </p:par>
                              <p:par>
                                <p:cTn id="15" presetID="10" presetClass="entr" presetSubtype="0" fill="hold" grpId="0"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700"/>
                                  </p:stCondLst>
                                  <p:childTnLst>
                                    <p:animMotion origin="layout" path="M 8.33333E-7 -3.7037E-6 L 8.33333E-7 0.0257 " pathEditMode="relative" rAng="0" ptsTypes="AA">
                                      <p:cBhvr>
                                        <p:cTn id="19" dur="500" spd="-100000" fill="hold"/>
                                        <p:tgtEl>
                                          <p:spTgt spid="9"/>
                                        </p:tgtEl>
                                        <p:attrNameLst>
                                          <p:attrName>ppt_x</p:attrName>
                                          <p:attrName>ppt_y</p:attrName>
                                        </p:attrNameLst>
                                      </p:cBhvr>
                                      <p:rCtr x="0" y="1273"/>
                                    </p:animMotion>
                                  </p:childTnLst>
                                </p:cTn>
                              </p:par>
                              <p:par>
                                <p:cTn id="20" presetID="10" presetClass="entr" presetSubtype="0" fill="hold" grpId="0" nodeType="withEffect">
                                  <p:stCondLst>
                                    <p:cond delay="7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700"/>
                                  </p:stCondLst>
                                  <p:childTnLst>
                                    <p:animMotion origin="layout" path="M 2.70833E-6 -3.7037E-6 L 2.70833E-6 -0.02824 " pathEditMode="relative" rAng="0" ptsTypes="AA">
                                      <p:cBhvr>
                                        <p:cTn id="24" dur="500" spd="-100000" fill="hold"/>
                                        <p:tgtEl>
                                          <p:spTgt spid="10"/>
                                        </p:tgtEl>
                                        <p:attrNameLst>
                                          <p:attrName>ppt_x</p:attrName>
                                          <p:attrName>ppt_y</p:attrName>
                                        </p:attrNameLst>
                                      </p:cBhvr>
                                      <p:rCtr x="0" y="-1412"/>
                                    </p:animMotion>
                                  </p:childTnLst>
                                </p:cTn>
                              </p:par>
                              <p:par>
                                <p:cTn id="25" presetID="10" presetClass="entr" presetSubtype="0" fill="hold" grpId="0" nodeType="withEffect">
                                  <p:stCondLst>
                                    <p:cond delay="7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64" presetClass="path" presetSubtype="0" decel="100000" fill="hold" grpId="1" nodeType="withEffect">
                                  <p:stCondLst>
                                    <p:cond delay="700"/>
                                  </p:stCondLst>
                                  <p:childTnLst>
                                    <p:animMotion origin="layout" path="M -2.91667E-6 3.7037E-7 L -2.91667E-6 -0.02824 " pathEditMode="relative" rAng="0" ptsTypes="AA">
                                      <p:cBhvr>
                                        <p:cTn id="29" dur="500" spd="-100000" fill="hold"/>
                                        <p:tgtEl>
                                          <p:spTgt spid="14"/>
                                        </p:tgtEl>
                                        <p:attrNameLst>
                                          <p:attrName>ppt_x</p:attrName>
                                          <p:attrName>ppt_y</p:attrName>
                                        </p:attrNameLst>
                                      </p:cBhvr>
                                      <p:rCtr x="0" y="-1412"/>
                                    </p:animMotion>
                                  </p:childTnLst>
                                </p:cTn>
                              </p:par>
                              <p:par>
                                <p:cTn id="30" presetID="10" presetClass="entr" presetSubtype="0" fill="hold" nodeType="withEffect">
                                  <p:stCondLst>
                                    <p:cond delay="7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64" presetClass="path" presetSubtype="0" decel="100000" fill="hold" nodeType="withEffect">
                                  <p:stCondLst>
                                    <p:cond delay="700"/>
                                  </p:stCondLst>
                                  <p:childTnLst>
                                    <p:animMotion origin="layout" path="M 3.54167E-6 1.85185E-6 L 3.54167E-6 -0.02824 " pathEditMode="relative" rAng="0" ptsTypes="AA">
                                      <p:cBhvr>
                                        <p:cTn id="34" dur="500" spd="-100000" fill="hold"/>
                                        <p:tgtEl>
                                          <p:spTgt spid="11"/>
                                        </p:tgtEl>
                                        <p:attrNameLst>
                                          <p:attrName>ppt_x</p:attrName>
                                          <p:attrName>ppt_y</p:attrName>
                                        </p:attrNameLst>
                                      </p:cBhvr>
                                      <p:rCtr x="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animBg="1"/>
      <p:bldP spid="34" grpId="0"/>
      <p:bldP spid="8" grpId="0" animBg="1"/>
      <p:bldP spid="8" grpId="1" animBg="1"/>
      <p:bldP spid="9" grpId="0"/>
      <p:bldP spid="9" grpId="1"/>
      <p:bldP spid="10" grpId="0" animBg="1"/>
      <p:bldP spid="10" grpId="1" animBg="1"/>
      <p:bldP spid="14" grpId="0" animBg="1"/>
      <p:bldP spid="1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811CA6E-E5BE-4348-8FCF-995AB3322A98}"/>
              </a:ext>
            </a:extLst>
          </p:cNvPr>
          <p:cNvSpPr/>
          <p:nvPr/>
        </p:nvSpPr>
        <p:spPr bwMode="auto">
          <a:xfrm flipV="1">
            <a:off x="5324506" y="2346484"/>
            <a:ext cx="1890596" cy="1042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B4BD7A88-AB9C-4AEF-A0C6-90E9ACC6D9CD}"/>
              </a:ext>
            </a:extLst>
          </p:cNvPr>
          <p:cNvSpPr txBox="1"/>
          <p:nvPr/>
        </p:nvSpPr>
        <p:spPr>
          <a:xfrm>
            <a:off x="4797406" y="3474728"/>
            <a:ext cx="2841664" cy="69094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50" normalizeH="0" baseline="0" noProof="0">
                <a:ln>
                  <a:noFill/>
                </a:ln>
                <a:gradFill>
                  <a:gsLst>
                    <a:gs pos="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Intelligent Cloud</a:t>
            </a:r>
          </a:p>
        </p:txBody>
      </p:sp>
      <p:sp useBgFill="1">
        <p:nvSpPr>
          <p:cNvPr id="194" name="Intelligent Cloud" hidden="1">
            <a:extLst>
              <a:ext uri="{FF2B5EF4-FFF2-40B4-BE49-F238E27FC236}">
                <a16:creationId xmlns:a16="http://schemas.microsoft.com/office/drawing/2014/main" id="{92DD19F1-7AEB-4FA5-B4ED-909EA4062F25}"/>
              </a:ext>
            </a:extLst>
          </p:cNvPr>
          <p:cNvSpPr txBox="1"/>
          <p:nvPr/>
        </p:nvSpPr>
        <p:spPr>
          <a:xfrm>
            <a:off x="4795232" y="5997969"/>
            <a:ext cx="2712505" cy="690942"/>
          </a:xfrm>
          <a:prstGeom prst="rect">
            <a:avLst/>
          </a:prstGeom>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50" normalizeH="0" baseline="0" noProof="0">
                <a:ln>
                  <a:noFill/>
                </a:ln>
                <a:gradFill>
                  <a:gsLst>
                    <a:gs pos="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Intelligent Edge</a:t>
            </a:r>
          </a:p>
        </p:txBody>
      </p:sp>
      <p:sp>
        <p:nvSpPr>
          <p:cNvPr id="195" name="Freeform 5">
            <a:extLst>
              <a:ext uri="{FF2B5EF4-FFF2-40B4-BE49-F238E27FC236}">
                <a16:creationId xmlns:a16="http://schemas.microsoft.com/office/drawing/2014/main" id="{E38DF3EC-D550-402E-8DE9-C3DDFDA67AD0}"/>
              </a:ext>
            </a:extLst>
          </p:cNvPr>
          <p:cNvSpPr>
            <a:spLocks/>
          </p:cNvSpPr>
          <p:nvPr/>
        </p:nvSpPr>
        <p:spPr bwMode="auto">
          <a:xfrm>
            <a:off x="3507810" y="696180"/>
            <a:ext cx="5422447" cy="5431058"/>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2700">
            <a:solidFill>
              <a:schemeClr val="tx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0" name="Oval 199">
            <a:extLst>
              <a:ext uri="{FF2B5EF4-FFF2-40B4-BE49-F238E27FC236}">
                <a16:creationId xmlns:a16="http://schemas.microsoft.com/office/drawing/2014/main" id="{1E0E2D88-77B2-4BE2-80E0-2514D285BB99}"/>
              </a:ext>
            </a:extLst>
          </p:cNvPr>
          <p:cNvSpPr/>
          <p:nvPr/>
        </p:nvSpPr>
        <p:spPr bwMode="auto">
          <a:xfrm>
            <a:off x="3973704" y="1166381"/>
            <a:ext cx="4489067" cy="4489067"/>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DF22EDBB-27D5-4D9A-BF4A-44682D510777}"/>
              </a:ext>
            </a:extLst>
          </p:cNvPr>
          <p:cNvSpPr/>
          <p:nvPr/>
        </p:nvSpPr>
        <p:spPr bwMode="auto">
          <a:xfrm>
            <a:off x="3457141" y="649818"/>
            <a:ext cx="5522193" cy="5522193"/>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2" name="Group 201">
            <a:extLst>
              <a:ext uri="{FF2B5EF4-FFF2-40B4-BE49-F238E27FC236}">
                <a16:creationId xmlns:a16="http://schemas.microsoft.com/office/drawing/2014/main" id="{0F1ACB48-61A4-442D-B8DA-DDCDC8959A3C}"/>
              </a:ext>
            </a:extLst>
          </p:cNvPr>
          <p:cNvGrpSpPr/>
          <p:nvPr/>
        </p:nvGrpSpPr>
        <p:grpSpPr>
          <a:xfrm>
            <a:off x="8666597" y="2622320"/>
            <a:ext cx="523590" cy="523590"/>
            <a:chOff x="8666945" y="2708556"/>
            <a:chExt cx="523664" cy="523664"/>
          </a:xfrm>
        </p:grpSpPr>
        <p:sp>
          <p:nvSpPr>
            <p:cNvPr id="212" name="Oval 211">
              <a:extLst>
                <a:ext uri="{FF2B5EF4-FFF2-40B4-BE49-F238E27FC236}">
                  <a16:creationId xmlns:a16="http://schemas.microsoft.com/office/drawing/2014/main" id="{F8701A36-CD69-4077-AB38-5B3E71AC1D60}"/>
                </a:ext>
              </a:extLst>
            </p:cNvPr>
            <p:cNvSpPr/>
            <p:nvPr/>
          </p:nvSpPr>
          <p:spPr bwMode="auto">
            <a:xfrm rot="4740000">
              <a:off x="8666945" y="2708556"/>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plant_3">
              <a:extLst>
                <a:ext uri="{FF2B5EF4-FFF2-40B4-BE49-F238E27FC236}">
                  <a16:creationId xmlns:a16="http://schemas.microsoft.com/office/drawing/2014/main" id="{C60E8EDB-9DF6-45DC-AC97-C5A9205CB96C}"/>
                </a:ext>
              </a:extLst>
            </p:cNvPr>
            <p:cNvSpPr>
              <a:spLocks noChangeAspect="1" noEditPoints="1"/>
            </p:cNvSpPr>
            <p:nvPr/>
          </p:nvSpPr>
          <p:spPr bwMode="auto">
            <a:xfrm>
              <a:off x="8832866" y="2806701"/>
              <a:ext cx="191824" cy="327376"/>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14" name="Group 213">
            <a:extLst>
              <a:ext uri="{FF2B5EF4-FFF2-40B4-BE49-F238E27FC236}">
                <a16:creationId xmlns:a16="http://schemas.microsoft.com/office/drawing/2014/main" id="{A8F99860-E9BB-4996-A1E0-4284ABD0D5D8}"/>
              </a:ext>
            </a:extLst>
          </p:cNvPr>
          <p:cNvGrpSpPr/>
          <p:nvPr/>
        </p:nvGrpSpPr>
        <p:grpSpPr>
          <a:xfrm>
            <a:off x="6435864" y="5868056"/>
            <a:ext cx="523590" cy="523590"/>
            <a:chOff x="6435895" y="5954753"/>
            <a:chExt cx="523664" cy="523664"/>
          </a:xfrm>
        </p:grpSpPr>
        <p:sp>
          <p:nvSpPr>
            <p:cNvPr id="216" name="Oval 215">
              <a:extLst>
                <a:ext uri="{FF2B5EF4-FFF2-40B4-BE49-F238E27FC236}">
                  <a16:creationId xmlns:a16="http://schemas.microsoft.com/office/drawing/2014/main" id="{76E05F75-8731-4D98-BB16-F77A20CC21B3}"/>
                </a:ext>
              </a:extLst>
            </p:cNvPr>
            <p:cNvSpPr/>
            <p:nvPr/>
          </p:nvSpPr>
          <p:spPr bwMode="auto">
            <a:xfrm rot="21000000" flipH="1">
              <a:off x="6435895" y="5954753"/>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Fingerprint_E928">
              <a:extLst>
                <a:ext uri="{FF2B5EF4-FFF2-40B4-BE49-F238E27FC236}">
                  <a16:creationId xmlns:a16="http://schemas.microsoft.com/office/drawing/2014/main" id="{57985095-B47A-4370-99B9-42E93D01CA4D}"/>
                </a:ext>
              </a:extLst>
            </p:cNvPr>
            <p:cNvSpPr>
              <a:spLocks noChangeAspect="1" noEditPoints="1"/>
            </p:cNvSpPr>
            <p:nvPr/>
          </p:nvSpPr>
          <p:spPr bwMode="auto">
            <a:xfrm>
              <a:off x="6575554" y="6052285"/>
              <a:ext cx="244346" cy="32860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18" name="Group 217">
            <a:extLst>
              <a:ext uri="{FF2B5EF4-FFF2-40B4-BE49-F238E27FC236}">
                <a16:creationId xmlns:a16="http://schemas.microsoft.com/office/drawing/2014/main" id="{B412294D-CFD7-43AA-8185-6B31C5CCC8F2}"/>
              </a:ext>
            </a:extLst>
          </p:cNvPr>
          <p:cNvGrpSpPr/>
          <p:nvPr/>
        </p:nvGrpSpPr>
        <p:grpSpPr>
          <a:xfrm>
            <a:off x="5477020" y="430185"/>
            <a:ext cx="523590" cy="523590"/>
            <a:chOff x="5476915" y="516110"/>
            <a:chExt cx="523664" cy="523664"/>
          </a:xfrm>
        </p:grpSpPr>
        <p:sp>
          <p:nvSpPr>
            <p:cNvPr id="219" name="Oval 218">
              <a:extLst>
                <a:ext uri="{FF2B5EF4-FFF2-40B4-BE49-F238E27FC236}">
                  <a16:creationId xmlns:a16="http://schemas.microsoft.com/office/drawing/2014/main" id="{A75697E4-7DD6-41C1-96D2-89CBFC5EC0A9}"/>
                </a:ext>
              </a:extLst>
            </p:cNvPr>
            <p:cNvSpPr/>
            <p:nvPr/>
          </p:nvSpPr>
          <p:spPr bwMode="auto">
            <a:xfrm rot="21000000" flipH="1">
              <a:off x="5476915" y="516110"/>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key">
              <a:extLst>
                <a:ext uri="{FF2B5EF4-FFF2-40B4-BE49-F238E27FC236}">
                  <a16:creationId xmlns:a16="http://schemas.microsoft.com/office/drawing/2014/main" id="{EFE6A2B8-5D57-4075-8B9D-9283852A2F72}"/>
                </a:ext>
              </a:extLst>
            </p:cNvPr>
            <p:cNvSpPr>
              <a:spLocks noChangeAspect="1" noEditPoints="1"/>
            </p:cNvSpPr>
            <p:nvPr/>
          </p:nvSpPr>
          <p:spPr bwMode="auto">
            <a:xfrm>
              <a:off x="5591044" y="630997"/>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21" name="Group 220">
            <a:extLst>
              <a:ext uri="{FF2B5EF4-FFF2-40B4-BE49-F238E27FC236}">
                <a16:creationId xmlns:a16="http://schemas.microsoft.com/office/drawing/2014/main" id="{3328C8A7-362D-4B39-B645-8E15D41DE352}"/>
              </a:ext>
            </a:extLst>
          </p:cNvPr>
          <p:cNvGrpSpPr/>
          <p:nvPr/>
        </p:nvGrpSpPr>
        <p:grpSpPr>
          <a:xfrm>
            <a:off x="4452759" y="833651"/>
            <a:ext cx="523590" cy="523590"/>
            <a:chOff x="4452509" y="919634"/>
            <a:chExt cx="523664" cy="523664"/>
          </a:xfrm>
        </p:grpSpPr>
        <p:sp>
          <p:nvSpPr>
            <p:cNvPr id="222" name="Oval 221">
              <a:extLst>
                <a:ext uri="{FF2B5EF4-FFF2-40B4-BE49-F238E27FC236}">
                  <a16:creationId xmlns:a16="http://schemas.microsoft.com/office/drawing/2014/main" id="{8343ED1A-45B1-4BB1-848B-264F8117E287}"/>
                </a:ext>
              </a:extLst>
            </p:cNvPr>
            <p:cNvSpPr/>
            <p:nvPr/>
          </p:nvSpPr>
          <p:spPr bwMode="auto">
            <a:xfrm rot="19620000" flipH="1">
              <a:off x="4452509" y="919634"/>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mperature_med">
              <a:extLst>
                <a:ext uri="{FF2B5EF4-FFF2-40B4-BE49-F238E27FC236}">
                  <a16:creationId xmlns:a16="http://schemas.microsoft.com/office/drawing/2014/main" id="{6E413239-2A02-438E-906F-7783837F8702}"/>
                </a:ext>
              </a:extLst>
            </p:cNvPr>
            <p:cNvSpPr>
              <a:spLocks noChangeAspect="1" noEditPoints="1"/>
            </p:cNvSpPr>
            <p:nvPr/>
          </p:nvSpPr>
          <p:spPr bwMode="auto">
            <a:xfrm>
              <a:off x="4642457"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4" name="Group 223">
            <a:extLst>
              <a:ext uri="{FF2B5EF4-FFF2-40B4-BE49-F238E27FC236}">
                <a16:creationId xmlns:a16="http://schemas.microsoft.com/office/drawing/2014/main" id="{401A60AB-8AC8-4F0C-A1E4-FD7F765BC3A7}"/>
              </a:ext>
            </a:extLst>
          </p:cNvPr>
          <p:cNvGrpSpPr/>
          <p:nvPr/>
        </p:nvGrpSpPr>
        <p:grpSpPr>
          <a:xfrm>
            <a:off x="3694862" y="1565545"/>
            <a:ext cx="523590" cy="523590"/>
            <a:chOff x="3694504" y="1651631"/>
            <a:chExt cx="523664" cy="523664"/>
          </a:xfrm>
        </p:grpSpPr>
        <p:sp>
          <p:nvSpPr>
            <p:cNvPr id="225" name="Oval 224">
              <a:extLst>
                <a:ext uri="{FF2B5EF4-FFF2-40B4-BE49-F238E27FC236}">
                  <a16:creationId xmlns:a16="http://schemas.microsoft.com/office/drawing/2014/main" id="{902EDBC9-1264-419F-97E0-68379A2ABA8E}"/>
                </a:ext>
              </a:extLst>
            </p:cNvPr>
            <p:cNvSpPr/>
            <p:nvPr/>
          </p:nvSpPr>
          <p:spPr bwMode="auto">
            <a:xfrm rot="18300000" flipH="1">
              <a:off x="3694504" y="1651631"/>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6" name="News_E900">
              <a:extLst>
                <a:ext uri="{FF2B5EF4-FFF2-40B4-BE49-F238E27FC236}">
                  <a16:creationId xmlns:a16="http://schemas.microsoft.com/office/drawing/2014/main" id="{F8A5C086-2DD8-4477-8A42-1AFF5016A803}"/>
                </a:ext>
              </a:extLst>
            </p:cNvPr>
            <p:cNvSpPr>
              <a:spLocks noChangeAspect="1" noEditPoints="1"/>
            </p:cNvSpPr>
            <p:nvPr/>
          </p:nvSpPr>
          <p:spPr bwMode="auto">
            <a:xfrm>
              <a:off x="3791529" y="1803455"/>
              <a:ext cx="329615" cy="22001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27" name="Group 226">
            <a:extLst>
              <a:ext uri="{FF2B5EF4-FFF2-40B4-BE49-F238E27FC236}">
                <a16:creationId xmlns:a16="http://schemas.microsoft.com/office/drawing/2014/main" id="{04902116-CDA1-4FC8-A6F2-62B3EE185B60}"/>
              </a:ext>
            </a:extLst>
          </p:cNvPr>
          <p:cNvGrpSpPr/>
          <p:nvPr/>
        </p:nvGrpSpPr>
        <p:grpSpPr>
          <a:xfrm>
            <a:off x="3640975" y="4652804"/>
            <a:ext cx="523590" cy="523590"/>
            <a:chOff x="3640609" y="4739328"/>
            <a:chExt cx="523664" cy="523664"/>
          </a:xfrm>
        </p:grpSpPr>
        <p:sp>
          <p:nvSpPr>
            <p:cNvPr id="228" name="Oval 227">
              <a:extLst>
                <a:ext uri="{FF2B5EF4-FFF2-40B4-BE49-F238E27FC236}">
                  <a16:creationId xmlns:a16="http://schemas.microsoft.com/office/drawing/2014/main" id="{271F05E4-3BB5-4448-B6F3-2BAE22BA3F02}"/>
                </a:ext>
              </a:extLst>
            </p:cNvPr>
            <p:cNvSpPr/>
            <p:nvPr/>
          </p:nvSpPr>
          <p:spPr bwMode="auto">
            <a:xfrm rot="3420000">
              <a:off x="3640609" y="4739328"/>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ShoppingCart_E7BF">
              <a:extLst>
                <a:ext uri="{FF2B5EF4-FFF2-40B4-BE49-F238E27FC236}">
                  <a16:creationId xmlns:a16="http://schemas.microsoft.com/office/drawing/2014/main" id="{1F26BB26-AD6A-4FC3-ABE2-0716252D4818}"/>
                </a:ext>
              </a:extLst>
            </p:cNvPr>
            <p:cNvSpPr>
              <a:spLocks noChangeAspect="1" noEditPoints="1"/>
            </p:cNvSpPr>
            <p:nvPr/>
          </p:nvSpPr>
          <p:spPr bwMode="auto">
            <a:xfrm>
              <a:off x="3739395" y="4862513"/>
              <a:ext cx="326092" cy="27729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30" name="Group 229">
            <a:extLst>
              <a:ext uri="{FF2B5EF4-FFF2-40B4-BE49-F238E27FC236}">
                <a16:creationId xmlns:a16="http://schemas.microsoft.com/office/drawing/2014/main" id="{7580693F-CD8C-4F59-B042-EC9F51C1A2EA}"/>
              </a:ext>
            </a:extLst>
          </p:cNvPr>
          <p:cNvGrpSpPr/>
          <p:nvPr/>
        </p:nvGrpSpPr>
        <p:grpSpPr>
          <a:xfrm>
            <a:off x="7541093" y="4733770"/>
            <a:ext cx="527611" cy="527611"/>
            <a:chOff x="7541280" y="4820305"/>
            <a:chExt cx="527686" cy="527686"/>
          </a:xfrm>
        </p:grpSpPr>
        <p:sp>
          <p:nvSpPr>
            <p:cNvPr id="231" name="Oval 230">
              <a:extLst>
                <a:ext uri="{FF2B5EF4-FFF2-40B4-BE49-F238E27FC236}">
                  <a16:creationId xmlns:a16="http://schemas.microsoft.com/office/drawing/2014/main" id="{FE71EC88-D33D-4341-839E-4719349ADE0D}"/>
                </a:ext>
              </a:extLst>
            </p:cNvPr>
            <p:cNvSpPr/>
            <p:nvPr/>
          </p:nvSpPr>
          <p:spPr bwMode="auto">
            <a:xfrm rot="18900000" flipH="1">
              <a:off x="7541280" y="4820305"/>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building_11">
              <a:extLst>
                <a:ext uri="{FF2B5EF4-FFF2-40B4-BE49-F238E27FC236}">
                  <a16:creationId xmlns:a16="http://schemas.microsoft.com/office/drawing/2014/main" id="{511E9BBC-A841-4B05-8545-D02572960FA3}"/>
                </a:ext>
              </a:extLst>
            </p:cNvPr>
            <p:cNvSpPr>
              <a:spLocks noChangeAspect="1" noEditPoints="1"/>
            </p:cNvSpPr>
            <p:nvPr/>
          </p:nvSpPr>
          <p:spPr bwMode="auto">
            <a:xfrm>
              <a:off x="7599615" y="4973522"/>
              <a:ext cx="411016" cy="221252"/>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33" name="Group 232">
            <a:extLst>
              <a:ext uri="{FF2B5EF4-FFF2-40B4-BE49-F238E27FC236}">
                <a16:creationId xmlns:a16="http://schemas.microsoft.com/office/drawing/2014/main" id="{BB41E15D-FE29-4ACE-BCD0-6FF26D8D40FD}"/>
              </a:ext>
            </a:extLst>
          </p:cNvPr>
          <p:cNvGrpSpPr/>
          <p:nvPr/>
        </p:nvGrpSpPr>
        <p:grpSpPr>
          <a:xfrm>
            <a:off x="5382423" y="5849668"/>
            <a:ext cx="523590" cy="523590"/>
            <a:chOff x="5382304" y="5936362"/>
            <a:chExt cx="523664" cy="523664"/>
          </a:xfrm>
        </p:grpSpPr>
        <p:sp>
          <p:nvSpPr>
            <p:cNvPr id="234" name="Oval 233">
              <a:extLst>
                <a:ext uri="{FF2B5EF4-FFF2-40B4-BE49-F238E27FC236}">
                  <a16:creationId xmlns:a16="http://schemas.microsoft.com/office/drawing/2014/main" id="{9745B63B-02D8-48A6-BA00-AC1FF2844624}"/>
                </a:ext>
              </a:extLst>
            </p:cNvPr>
            <p:cNvSpPr/>
            <p:nvPr/>
          </p:nvSpPr>
          <p:spPr bwMode="auto">
            <a:xfrm rot="720000" flipH="1">
              <a:off x="5382304" y="5936362"/>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agLegacy_E1CB">
              <a:extLst>
                <a:ext uri="{FF2B5EF4-FFF2-40B4-BE49-F238E27FC236}">
                  <a16:creationId xmlns:a16="http://schemas.microsoft.com/office/drawing/2014/main" id="{6747FD37-6A16-4E69-9EA8-541DEE294AF7}"/>
                </a:ext>
              </a:extLst>
            </p:cNvPr>
            <p:cNvSpPr>
              <a:spLocks noChangeAspect="1" noEditPoints="1"/>
            </p:cNvSpPr>
            <p:nvPr/>
          </p:nvSpPr>
          <p:spPr bwMode="auto">
            <a:xfrm>
              <a:off x="5480308" y="6067425"/>
              <a:ext cx="327656" cy="26153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36" name="Group 235">
            <a:extLst>
              <a:ext uri="{FF2B5EF4-FFF2-40B4-BE49-F238E27FC236}">
                <a16:creationId xmlns:a16="http://schemas.microsoft.com/office/drawing/2014/main" id="{121CF813-795A-4A40-ADD1-5D3A22A963A8}"/>
              </a:ext>
            </a:extLst>
          </p:cNvPr>
          <p:cNvGrpSpPr/>
          <p:nvPr/>
        </p:nvGrpSpPr>
        <p:grpSpPr>
          <a:xfrm>
            <a:off x="3255894" y="2575101"/>
            <a:ext cx="523590" cy="523590"/>
            <a:chOff x="3255474" y="2661331"/>
            <a:chExt cx="523664" cy="523664"/>
          </a:xfrm>
        </p:grpSpPr>
        <p:sp>
          <p:nvSpPr>
            <p:cNvPr id="237" name="Oval 236">
              <a:extLst>
                <a:ext uri="{FF2B5EF4-FFF2-40B4-BE49-F238E27FC236}">
                  <a16:creationId xmlns:a16="http://schemas.microsoft.com/office/drawing/2014/main" id="{D75A89E0-994D-4574-82A8-0F1B446F42A3}"/>
                </a:ext>
              </a:extLst>
            </p:cNvPr>
            <p:cNvSpPr/>
            <p:nvPr/>
          </p:nvSpPr>
          <p:spPr bwMode="auto">
            <a:xfrm rot="16920000" flipH="1">
              <a:off x="3255474" y="2661331"/>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8" name="Freeform 13">
              <a:extLst>
                <a:ext uri="{FF2B5EF4-FFF2-40B4-BE49-F238E27FC236}">
                  <a16:creationId xmlns:a16="http://schemas.microsoft.com/office/drawing/2014/main" id="{6EC878C3-AD42-44D3-A1B4-D6407DA0139A}"/>
                </a:ext>
              </a:extLst>
            </p:cNvPr>
            <p:cNvSpPr>
              <a:spLocks noEditPoints="1"/>
            </p:cNvSpPr>
            <p:nvPr/>
          </p:nvSpPr>
          <p:spPr bwMode="auto">
            <a:xfrm>
              <a:off x="3357962" y="2775201"/>
              <a:ext cx="318688" cy="29592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39" name="Group 238">
            <a:extLst>
              <a:ext uri="{FF2B5EF4-FFF2-40B4-BE49-F238E27FC236}">
                <a16:creationId xmlns:a16="http://schemas.microsoft.com/office/drawing/2014/main" id="{FC3395AE-5392-44D2-BC40-EBEFFBA01C78}"/>
              </a:ext>
            </a:extLst>
          </p:cNvPr>
          <p:cNvGrpSpPr/>
          <p:nvPr/>
        </p:nvGrpSpPr>
        <p:grpSpPr>
          <a:xfrm>
            <a:off x="6530461" y="448572"/>
            <a:ext cx="523590" cy="523590"/>
            <a:chOff x="6530506" y="534500"/>
            <a:chExt cx="523664" cy="523664"/>
          </a:xfrm>
        </p:grpSpPr>
        <p:sp>
          <p:nvSpPr>
            <p:cNvPr id="240" name="Oval 239">
              <a:extLst>
                <a:ext uri="{FF2B5EF4-FFF2-40B4-BE49-F238E27FC236}">
                  <a16:creationId xmlns:a16="http://schemas.microsoft.com/office/drawing/2014/main" id="{4BE1B6D2-A9E3-4293-979F-F0DF8EC0469A}"/>
                </a:ext>
              </a:extLst>
            </p:cNvPr>
            <p:cNvSpPr/>
            <p:nvPr/>
          </p:nvSpPr>
          <p:spPr bwMode="auto">
            <a:xfrm rot="720000" flipH="1">
              <a:off x="6530506" y="534500"/>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Freeform 33">
              <a:extLst>
                <a:ext uri="{FF2B5EF4-FFF2-40B4-BE49-F238E27FC236}">
                  <a16:creationId xmlns:a16="http://schemas.microsoft.com/office/drawing/2014/main" id="{5379A3EF-8767-4BDA-9F20-1C8C2B1DE651}"/>
                </a:ext>
              </a:extLst>
            </p:cNvPr>
            <p:cNvSpPr>
              <a:spLocks/>
            </p:cNvSpPr>
            <p:nvPr/>
          </p:nvSpPr>
          <p:spPr bwMode="auto">
            <a:xfrm>
              <a:off x="6633706" y="661988"/>
              <a:ext cx="317264" cy="26868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2" name="Group 241">
            <a:extLst>
              <a:ext uri="{FF2B5EF4-FFF2-40B4-BE49-F238E27FC236}">
                <a16:creationId xmlns:a16="http://schemas.microsoft.com/office/drawing/2014/main" id="{C5EE3551-52F9-46AD-99B9-A12704B7FA0C}"/>
              </a:ext>
            </a:extLst>
          </p:cNvPr>
          <p:cNvGrpSpPr/>
          <p:nvPr/>
        </p:nvGrpSpPr>
        <p:grpSpPr>
          <a:xfrm>
            <a:off x="3246288" y="3675921"/>
            <a:ext cx="523590" cy="523590"/>
            <a:chOff x="3245867" y="3762307"/>
            <a:chExt cx="523664" cy="523664"/>
          </a:xfrm>
        </p:grpSpPr>
        <p:sp>
          <p:nvSpPr>
            <p:cNvPr id="243" name="Oval 242">
              <a:extLst>
                <a:ext uri="{FF2B5EF4-FFF2-40B4-BE49-F238E27FC236}">
                  <a16:creationId xmlns:a16="http://schemas.microsoft.com/office/drawing/2014/main" id="{1D949DC7-0301-450D-8A20-C664385FA3C5}"/>
                </a:ext>
              </a:extLst>
            </p:cNvPr>
            <p:cNvSpPr/>
            <p:nvPr/>
          </p:nvSpPr>
          <p:spPr bwMode="auto">
            <a:xfrm rot="4740000">
              <a:off x="3245867" y="3762307"/>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4" name="Freeform 17">
              <a:extLst>
                <a:ext uri="{FF2B5EF4-FFF2-40B4-BE49-F238E27FC236}">
                  <a16:creationId xmlns:a16="http://schemas.microsoft.com/office/drawing/2014/main" id="{4E010828-7D14-480F-AAD6-483CC229E09E}"/>
                </a:ext>
              </a:extLst>
            </p:cNvPr>
            <p:cNvSpPr>
              <a:spLocks noEditPoints="1"/>
            </p:cNvSpPr>
            <p:nvPr/>
          </p:nvSpPr>
          <p:spPr bwMode="auto">
            <a:xfrm>
              <a:off x="3335338" y="3865138"/>
              <a:ext cx="344722" cy="3180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45" name="Group 244">
            <a:extLst>
              <a:ext uri="{FF2B5EF4-FFF2-40B4-BE49-F238E27FC236}">
                <a16:creationId xmlns:a16="http://schemas.microsoft.com/office/drawing/2014/main" id="{D4EC4551-E185-4565-8DDA-2722BD8C2013}"/>
              </a:ext>
            </a:extLst>
          </p:cNvPr>
          <p:cNvGrpSpPr/>
          <p:nvPr/>
        </p:nvGrpSpPr>
        <p:grpSpPr>
          <a:xfrm>
            <a:off x="8271911" y="1645437"/>
            <a:ext cx="523590" cy="523590"/>
            <a:chOff x="8272203" y="1731535"/>
            <a:chExt cx="523664" cy="523664"/>
          </a:xfrm>
        </p:grpSpPr>
        <p:sp>
          <p:nvSpPr>
            <p:cNvPr id="246" name="Oval 245">
              <a:extLst>
                <a:ext uri="{FF2B5EF4-FFF2-40B4-BE49-F238E27FC236}">
                  <a16:creationId xmlns:a16="http://schemas.microsoft.com/office/drawing/2014/main" id="{1CA2905E-5C78-453C-9417-B42BAF0EE4EC}"/>
                </a:ext>
              </a:extLst>
            </p:cNvPr>
            <p:cNvSpPr/>
            <p:nvPr/>
          </p:nvSpPr>
          <p:spPr bwMode="auto">
            <a:xfrm rot="3420000">
              <a:off x="8272203" y="1731535"/>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7" name="Freeform 5">
              <a:extLst>
                <a:ext uri="{FF2B5EF4-FFF2-40B4-BE49-F238E27FC236}">
                  <a16:creationId xmlns:a16="http://schemas.microsoft.com/office/drawing/2014/main" id="{D6119F5E-BE91-4DFC-A0A9-34382911F1D5}"/>
                </a:ext>
              </a:extLst>
            </p:cNvPr>
            <p:cNvSpPr>
              <a:spLocks noEditPoints="1"/>
            </p:cNvSpPr>
            <p:nvPr/>
          </p:nvSpPr>
          <p:spPr bwMode="auto">
            <a:xfrm>
              <a:off x="8434250" y="1881876"/>
              <a:ext cx="199570" cy="2229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48" name="Group 247">
            <a:extLst>
              <a:ext uri="{FF2B5EF4-FFF2-40B4-BE49-F238E27FC236}">
                <a16:creationId xmlns:a16="http://schemas.microsoft.com/office/drawing/2014/main" id="{8257FF5B-469F-4B5B-8439-D1D6DB802D38}"/>
              </a:ext>
            </a:extLst>
          </p:cNvPr>
          <p:cNvGrpSpPr/>
          <p:nvPr/>
        </p:nvGrpSpPr>
        <p:grpSpPr>
          <a:xfrm>
            <a:off x="7500307" y="860247"/>
            <a:ext cx="523590" cy="523590"/>
            <a:chOff x="7500489" y="946234"/>
            <a:chExt cx="523664" cy="523664"/>
          </a:xfrm>
        </p:grpSpPr>
        <p:sp>
          <p:nvSpPr>
            <p:cNvPr id="249" name="Oval 248">
              <a:extLst>
                <a:ext uri="{FF2B5EF4-FFF2-40B4-BE49-F238E27FC236}">
                  <a16:creationId xmlns:a16="http://schemas.microsoft.com/office/drawing/2014/main" id="{B97ECC0A-A7BC-47C5-8899-1CABFF4585C1}"/>
                </a:ext>
              </a:extLst>
            </p:cNvPr>
            <p:cNvSpPr/>
            <p:nvPr/>
          </p:nvSpPr>
          <p:spPr bwMode="auto">
            <a:xfrm rot="2040000">
              <a:off x="7500489" y="946234"/>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0" name="Freeform 5">
              <a:extLst>
                <a:ext uri="{FF2B5EF4-FFF2-40B4-BE49-F238E27FC236}">
                  <a16:creationId xmlns:a16="http://schemas.microsoft.com/office/drawing/2014/main" id="{53044B7D-305B-4494-AC9D-28D0D7C8A755}"/>
                </a:ext>
              </a:extLst>
            </p:cNvPr>
            <p:cNvSpPr>
              <a:spLocks noEditPoints="1"/>
            </p:cNvSpPr>
            <p:nvPr/>
          </p:nvSpPr>
          <p:spPr bwMode="auto">
            <a:xfrm>
              <a:off x="7665070" y="1052514"/>
              <a:ext cx="194502" cy="311106"/>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51" name="Group 250">
            <a:extLst>
              <a:ext uri="{FF2B5EF4-FFF2-40B4-BE49-F238E27FC236}">
                <a16:creationId xmlns:a16="http://schemas.microsoft.com/office/drawing/2014/main" id="{51A025C7-A6ED-4AB3-9C8B-33DC0B805DCA}"/>
              </a:ext>
            </a:extLst>
          </p:cNvPr>
          <p:cNvGrpSpPr/>
          <p:nvPr/>
        </p:nvGrpSpPr>
        <p:grpSpPr>
          <a:xfrm>
            <a:off x="3710557" y="3147110"/>
            <a:ext cx="527611" cy="527611"/>
            <a:chOff x="3710200" y="3233420"/>
            <a:chExt cx="527686" cy="527686"/>
          </a:xfrm>
        </p:grpSpPr>
        <p:sp>
          <p:nvSpPr>
            <p:cNvPr id="252" name="Oval 251">
              <a:extLst>
                <a:ext uri="{FF2B5EF4-FFF2-40B4-BE49-F238E27FC236}">
                  <a16:creationId xmlns:a16="http://schemas.microsoft.com/office/drawing/2014/main" id="{11F26E91-ADFA-4013-89D3-53283E7BEA8B}"/>
                </a:ext>
              </a:extLst>
            </p:cNvPr>
            <p:cNvSpPr/>
            <p:nvPr/>
          </p:nvSpPr>
          <p:spPr bwMode="auto">
            <a:xfrm rot="5400000">
              <a:off x="3710200" y="3233420"/>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DeveloperTools_EC7A">
              <a:extLst>
                <a:ext uri="{FF2B5EF4-FFF2-40B4-BE49-F238E27FC236}">
                  <a16:creationId xmlns:a16="http://schemas.microsoft.com/office/drawing/2014/main" id="{8FC8531C-F4C4-4F3D-A794-C44CD55189BB}"/>
                </a:ext>
              </a:extLst>
            </p:cNvPr>
            <p:cNvSpPr>
              <a:spLocks noChangeAspect="1" noEditPoints="1"/>
            </p:cNvSpPr>
            <p:nvPr/>
          </p:nvSpPr>
          <p:spPr bwMode="auto">
            <a:xfrm>
              <a:off x="3872869" y="3337848"/>
              <a:ext cx="202348" cy="31883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54" name="Group 253">
            <a:extLst>
              <a:ext uri="{FF2B5EF4-FFF2-40B4-BE49-F238E27FC236}">
                <a16:creationId xmlns:a16="http://schemas.microsoft.com/office/drawing/2014/main" id="{0AD5A451-EF9C-4170-9AF3-1320BF841B14}"/>
              </a:ext>
            </a:extLst>
          </p:cNvPr>
          <p:cNvGrpSpPr/>
          <p:nvPr/>
        </p:nvGrpSpPr>
        <p:grpSpPr>
          <a:xfrm>
            <a:off x="5954433" y="5390987"/>
            <a:ext cx="527611" cy="527611"/>
            <a:chOff x="5954395" y="5477615"/>
            <a:chExt cx="527686" cy="527686"/>
          </a:xfrm>
        </p:grpSpPr>
        <p:sp>
          <p:nvSpPr>
            <p:cNvPr id="255" name="Oval 254">
              <a:extLst>
                <a:ext uri="{FF2B5EF4-FFF2-40B4-BE49-F238E27FC236}">
                  <a16:creationId xmlns:a16="http://schemas.microsoft.com/office/drawing/2014/main" id="{CC7539CC-5FDA-4E7D-BF44-9085F8CFC3BE}"/>
                </a:ext>
              </a:extLst>
            </p:cNvPr>
            <p:cNvSpPr/>
            <p:nvPr/>
          </p:nvSpPr>
          <p:spPr bwMode="auto">
            <a:xfrm>
              <a:off x="5954395" y="5477615"/>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6" name="Group 196">
              <a:extLst>
                <a:ext uri="{FF2B5EF4-FFF2-40B4-BE49-F238E27FC236}">
                  <a16:creationId xmlns:a16="http://schemas.microsoft.com/office/drawing/2014/main" id="{A227700B-6D41-4DF0-AA11-CF0A176EADBA}"/>
                </a:ext>
              </a:extLst>
            </p:cNvPr>
            <p:cNvGrpSpPr>
              <a:grpSpLocks noChangeAspect="1"/>
            </p:cNvGrpSpPr>
            <p:nvPr/>
          </p:nvGrpSpPr>
          <p:grpSpPr bwMode="auto">
            <a:xfrm>
              <a:off x="6130084" y="5573481"/>
              <a:ext cx="176308" cy="335955"/>
              <a:chOff x="7261" y="805"/>
              <a:chExt cx="127" cy="242"/>
            </a:xfrm>
          </p:grpSpPr>
          <p:sp>
            <p:nvSpPr>
              <p:cNvPr id="257" name="Freeform 197">
                <a:extLst>
                  <a:ext uri="{FF2B5EF4-FFF2-40B4-BE49-F238E27FC236}">
                    <a16:creationId xmlns:a16="http://schemas.microsoft.com/office/drawing/2014/main" id="{3FB77E0A-7AAD-4C2C-933D-9A93FDE319F7}"/>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58" name="Freeform 198">
                <a:extLst>
                  <a:ext uri="{FF2B5EF4-FFF2-40B4-BE49-F238E27FC236}">
                    <a16:creationId xmlns:a16="http://schemas.microsoft.com/office/drawing/2014/main" id="{F9A2F122-8361-4FD2-9A4E-E42937CF0D4F}"/>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59" name="Freeform 199">
                <a:extLst>
                  <a:ext uri="{FF2B5EF4-FFF2-40B4-BE49-F238E27FC236}">
                    <a16:creationId xmlns:a16="http://schemas.microsoft.com/office/drawing/2014/main" id="{14A39FD4-33EC-484D-8CAD-310D2BBFBF26}"/>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0" name="Freeform 200">
                <a:extLst>
                  <a:ext uri="{FF2B5EF4-FFF2-40B4-BE49-F238E27FC236}">
                    <a16:creationId xmlns:a16="http://schemas.microsoft.com/office/drawing/2014/main" id="{2877E0B3-7BB2-4400-803C-25D61961C511}"/>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1" name="Oval 201">
                <a:extLst>
                  <a:ext uri="{FF2B5EF4-FFF2-40B4-BE49-F238E27FC236}">
                    <a16:creationId xmlns:a16="http://schemas.microsoft.com/office/drawing/2014/main" id="{A2898A8B-CDF8-4200-92C0-E4DBBE30DEE3}"/>
                  </a:ext>
                </a:extLst>
              </p:cNvPr>
              <p:cNvSpPr>
                <a:spLocks noChangeArrowheads="1"/>
              </p:cNvSpPr>
              <p:nvPr/>
            </p:nvSpPr>
            <p:spPr bwMode="auto">
              <a:xfrm>
                <a:off x="7287" y="878"/>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2" name="Oval 202">
                <a:extLst>
                  <a:ext uri="{FF2B5EF4-FFF2-40B4-BE49-F238E27FC236}">
                    <a16:creationId xmlns:a16="http://schemas.microsoft.com/office/drawing/2014/main" id="{192EDC9C-F166-4A18-AE08-8BF504CA1CC5}"/>
                  </a:ext>
                </a:extLst>
              </p:cNvPr>
              <p:cNvSpPr>
                <a:spLocks noChangeArrowheads="1"/>
              </p:cNvSpPr>
              <p:nvPr/>
            </p:nvSpPr>
            <p:spPr bwMode="auto">
              <a:xfrm>
                <a:off x="7287" y="923"/>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3" name="Oval 203">
                <a:extLst>
                  <a:ext uri="{FF2B5EF4-FFF2-40B4-BE49-F238E27FC236}">
                    <a16:creationId xmlns:a16="http://schemas.microsoft.com/office/drawing/2014/main" id="{F72ED613-5686-4203-9022-1FBE8B478721}"/>
                  </a:ext>
                </a:extLst>
              </p:cNvPr>
              <p:cNvSpPr>
                <a:spLocks noChangeArrowheads="1"/>
              </p:cNvSpPr>
              <p:nvPr/>
            </p:nvSpPr>
            <p:spPr bwMode="auto">
              <a:xfrm>
                <a:off x="7287" y="967"/>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264" name="Group 263">
            <a:extLst>
              <a:ext uri="{FF2B5EF4-FFF2-40B4-BE49-F238E27FC236}">
                <a16:creationId xmlns:a16="http://schemas.microsoft.com/office/drawing/2014/main" id="{331944F7-A8F6-4DF6-ADBD-D2D5F5FBAF1D}"/>
              </a:ext>
            </a:extLst>
          </p:cNvPr>
          <p:cNvGrpSpPr/>
          <p:nvPr/>
        </p:nvGrpSpPr>
        <p:grpSpPr>
          <a:xfrm>
            <a:off x="5113863" y="5227596"/>
            <a:ext cx="527611" cy="527611"/>
            <a:chOff x="5113705" y="5314201"/>
            <a:chExt cx="527686" cy="527686"/>
          </a:xfrm>
        </p:grpSpPr>
        <p:sp>
          <p:nvSpPr>
            <p:cNvPr id="265" name="Oval 264">
              <a:extLst>
                <a:ext uri="{FF2B5EF4-FFF2-40B4-BE49-F238E27FC236}">
                  <a16:creationId xmlns:a16="http://schemas.microsoft.com/office/drawing/2014/main" id="{4373B8D8-F48C-4EFD-8642-1ADC41531A43}"/>
                </a:ext>
              </a:extLst>
            </p:cNvPr>
            <p:cNvSpPr/>
            <p:nvPr/>
          </p:nvSpPr>
          <p:spPr bwMode="auto">
            <a:xfrm rot="1320000">
              <a:off x="5113705" y="5314201"/>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6" name="Group 4">
              <a:extLst>
                <a:ext uri="{FF2B5EF4-FFF2-40B4-BE49-F238E27FC236}">
                  <a16:creationId xmlns:a16="http://schemas.microsoft.com/office/drawing/2014/main" id="{6DC0C406-D063-4A8F-BC56-0039C4330A14}"/>
                </a:ext>
              </a:extLst>
            </p:cNvPr>
            <p:cNvGrpSpPr>
              <a:grpSpLocks noChangeAspect="1"/>
            </p:cNvGrpSpPr>
            <p:nvPr/>
          </p:nvGrpSpPr>
          <p:grpSpPr bwMode="auto">
            <a:xfrm>
              <a:off x="5199802" y="5476962"/>
              <a:ext cx="355492" cy="202164"/>
              <a:chOff x="4568" y="3459"/>
              <a:chExt cx="313" cy="178"/>
            </a:xfrm>
          </p:grpSpPr>
          <p:sp>
            <p:nvSpPr>
              <p:cNvPr id="267" name="Freeform 5">
                <a:extLst>
                  <a:ext uri="{FF2B5EF4-FFF2-40B4-BE49-F238E27FC236}">
                    <a16:creationId xmlns:a16="http://schemas.microsoft.com/office/drawing/2014/main" id="{4A24B4F5-C94D-4219-AD1F-FBF5B7A0AED8}"/>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8" name="Freeform 6">
                <a:extLst>
                  <a:ext uri="{FF2B5EF4-FFF2-40B4-BE49-F238E27FC236}">
                    <a16:creationId xmlns:a16="http://schemas.microsoft.com/office/drawing/2014/main" id="{A38BEACB-6D39-4CA7-B2AD-1B21B27CD7B5}"/>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9" name="Line 7">
                <a:extLst>
                  <a:ext uri="{FF2B5EF4-FFF2-40B4-BE49-F238E27FC236}">
                    <a16:creationId xmlns:a16="http://schemas.microsoft.com/office/drawing/2014/main" id="{E3B7E60A-F376-4864-9611-8B8933181729}"/>
                  </a:ext>
                </a:extLst>
              </p:cNvPr>
              <p:cNvSpPr>
                <a:spLocks noChangeShapeType="1"/>
              </p:cNvSpPr>
              <p:nvPr/>
            </p:nvSpPr>
            <p:spPr bwMode="auto">
              <a:xfrm>
                <a:off x="4568" y="3479"/>
                <a:ext cx="9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0" name="Line 8">
                <a:extLst>
                  <a:ext uri="{FF2B5EF4-FFF2-40B4-BE49-F238E27FC236}">
                    <a16:creationId xmlns:a16="http://schemas.microsoft.com/office/drawing/2014/main" id="{FD05E045-65D6-4133-B649-A58E4D41153B}"/>
                  </a:ext>
                </a:extLst>
              </p:cNvPr>
              <p:cNvSpPr>
                <a:spLocks noChangeShapeType="1"/>
              </p:cNvSpPr>
              <p:nvPr/>
            </p:nvSpPr>
            <p:spPr bwMode="auto">
              <a:xfrm>
                <a:off x="4614" y="3479"/>
                <a:ext cx="0" cy="32"/>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1" name="Freeform 9">
                <a:extLst>
                  <a:ext uri="{FF2B5EF4-FFF2-40B4-BE49-F238E27FC236}">
                    <a16:creationId xmlns:a16="http://schemas.microsoft.com/office/drawing/2014/main" id="{B578701A-82B1-4BBD-903B-4BBF049EE3FB}"/>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2" name="Line 10">
                <a:extLst>
                  <a:ext uri="{FF2B5EF4-FFF2-40B4-BE49-F238E27FC236}">
                    <a16:creationId xmlns:a16="http://schemas.microsoft.com/office/drawing/2014/main" id="{4A0E65ED-2646-4247-8340-8BA43BC6345B}"/>
                  </a:ext>
                </a:extLst>
              </p:cNvPr>
              <p:cNvSpPr>
                <a:spLocks noChangeShapeType="1"/>
              </p:cNvSpPr>
              <p:nvPr/>
            </p:nvSpPr>
            <p:spPr bwMode="auto">
              <a:xfrm>
                <a:off x="4627" y="3526"/>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3" name="Line 11">
                <a:extLst>
                  <a:ext uri="{FF2B5EF4-FFF2-40B4-BE49-F238E27FC236}">
                    <a16:creationId xmlns:a16="http://schemas.microsoft.com/office/drawing/2014/main" id="{CA8DA0F8-C70C-4898-B29F-276BD43CFBBD}"/>
                  </a:ext>
                </a:extLst>
              </p:cNvPr>
              <p:cNvSpPr>
                <a:spLocks noChangeShapeType="1"/>
              </p:cNvSpPr>
              <p:nvPr/>
            </p:nvSpPr>
            <p:spPr bwMode="auto">
              <a:xfrm>
                <a:off x="4627" y="3558"/>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4" name="Freeform 12">
                <a:extLst>
                  <a:ext uri="{FF2B5EF4-FFF2-40B4-BE49-F238E27FC236}">
                    <a16:creationId xmlns:a16="http://schemas.microsoft.com/office/drawing/2014/main" id="{8D652404-9CF2-4E1D-813E-F5D92AD638B3}"/>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5" name="Line 13">
                <a:extLst>
                  <a:ext uri="{FF2B5EF4-FFF2-40B4-BE49-F238E27FC236}">
                    <a16:creationId xmlns:a16="http://schemas.microsoft.com/office/drawing/2014/main" id="{6440FCB8-A238-40DA-A131-8457E31A6AC7}"/>
                  </a:ext>
                </a:extLst>
              </p:cNvPr>
              <p:cNvSpPr>
                <a:spLocks noChangeShapeType="1"/>
              </p:cNvSpPr>
              <p:nvPr/>
            </p:nvSpPr>
            <p:spPr bwMode="auto">
              <a:xfrm flipH="1">
                <a:off x="4789" y="3479"/>
                <a:ext cx="9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6" name="Line 14">
                <a:extLst>
                  <a:ext uri="{FF2B5EF4-FFF2-40B4-BE49-F238E27FC236}">
                    <a16:creationId xmlns:a16="http://schemas.microsoft.com/office/drawing/2014/main" id="{3BFD7573-EACD-4BDF-95C4-F0A6FCE8854A}"/>
                  </a:ext>
                </a:extLst>
              </p:cNvPr>
              <p:cNvSpPr>
                <a:spLocks noChangeShapeType="1"/>
              </p:cNvSpPr>
              <p:nvPr/>
            </p:nvSpPr>
            <p:spPr bwMode="auto">
              <a:xfrm>
                <a:off x="4835" y="3479"/>
                <a:ext cx="0" cy="32"/>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7" name="Freeform 15">
                <a:extLst>
                  <a:ext uri="{FF2B5EF4-FFF2-40B4-BE49-F238E27FC236}">
                    <a16:creationId xmlns:a16="http://schemas.microsoft.com/office/drawing/2014/main" id="{BE138D32-82C9-4651-AF74-945E79E9DED8}"/>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8" name="Line 16">
                <a:extLst>
                  <a:ext uri="{FF2B5EF4-FFF2-40B4-BE49-F238E27FC236}">
                    <a16:creationId xmlns:a16="http://schemas.microsoft.com/office/drawing/2014/main" id="{80546445-8706-40BE-A0AF-08F4A5D8F1FE}"/>
                  </a:ext>
                </a:extLst>
              </p:cNvPr>
              <p:cNvSpPr>
                <a:spLocks noChangeShapeType="1"/>
              </p:cNvSpPr>
              <p:nvPr/>
            </p:nvSpPr>
            <p:spPr bwMode="auto">
              <a:xfrm flipH="1">
                <a:off x="4804" y="3526"/>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9" name="Line 17">
                <a:extLst>
                  <a:ext uri="{FF2B5EF4-FFF2-40B4-BE49-F238E27FC236}">
                    <a16:creationId xmlns:a16="http://schemas.microsoft.com/office/drawing/2014/main" id="{4520FCDD-1C3D-428E-A250-ED7D3EBE8C23}"/>
                  </a:ext>
                </a:extLst>
              </p:cNvPr>
              <p:cNvSpPr>
                <a:spLocks noChangeShapeType="1"/>
              </p:cNvSpPr>
              <p:nvPr/>
            </p:nvSpPr>
            <p:spPr bwMode="auto">
              <a:xfrm flipH="1">
                <a:off x="4804" y="3558"/>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0" name="Line 18">
                <a:extLst>
                  <a:ext uri="{FF2B5EF4-FFF2-40B4-BE49-F238E27FC236}">
                    <a16:creationId xmlns:a16="http://schemas.microsoft.com/office/drawing/2014/main" id="{A873C966-C052-4D8C-9278-872A86DE166D}"/>
                  </a:ext>
                </a:extLst>
              </p:cNvPr>
              <p:cNvSpPr>
                <a:spLocks noChangeShapeType="1"/>
              </p:cNvSpPr>
              <p:nvPr/>
            </p:nvSpPr>
            <p:spPr bwMode="auto">
              <a:xfrm flipH="1">
                <a:off x="4638" y="3573"/>
                <a:ext cx="33" cy="64"/>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1" name="Line 19">
                <a:extLst>
                  <a:ext uri="{FF2B5EF4-FFF2-40B4-BE49-F238E27FC236}">
                    <a16:creationId xmlns:a16="http://schemas.microsoft.com/office/drawing/2014/main" id="{B5FA304F-F52C-478D-8463-B08E585DAB25}"/>
                  </a:ext>
                </a:extLst>
              </p:cNvPr>
              <p:cNvSpPr>
                <a:spLocks noChangeShapeType="1"/>
              </p:cNvSpPr>
              <p:nvPr/>
            </p:nvSpPr>
            <p:spPr bwMode="auto">
              <a:xfrm>
                <a:off x="4777" y="3573"/>
                <a:ext cx="33" cy="64"/>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2" name="Line 20">
                <a:extLst>
                  <a:ext uri="{FF2B5EF4-FFF2-40B4-BE49-F238E27FC236}">
                    <a16:creationId xmlns:a16="http://schemas.microsoft.com/office/drawing/2014/main" id="{B9F64822-F95E-45CC-80EE-8B72C04E72A5}"/>
                  </a:ext>
                </a:extLst>
              </p:cNvPr>
              <p:cNvSpPr>
                <a:spLocks noChangeShapeType="1"/>
              </p:cNvSpPr>
              <p:nvPr/>
            </p:nvSpPr>
            <p:spPr bwMode="auto">
              <a:xfrm>
                <a:off x="4683" y="3552"/>
                <a:ext cx="8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3" name="Freeform 21">
                <a:extLst>
                  <a:ext uri="{FF2B5EF4-FFF2-40B4-BE49-F238E27FC236}">
                    <a16:creationId xmlns:a16="http://schemas.microsoft.com/office/drawing/2014/main" id="{726508F1-0731-43E7-86E3-CACA95E1DA82}"/>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84" name="Group 283">
            <a:extLst>
              <a:ext uri="{FF2B5EF4-FFF2-40B4-BE49-F238E27FC236}">
                <a16:creationId xmlns:a16="http://schemas.microsoft.com/office/drawing/2014/main" id="{53EF1B9F-7179-429E-9DC5-DD9FFFCB55C7}"/>
              </a:ext>
            </a:extLst>
          </p:cNvPr>
          <p:cNvGrpSpPr/>
          <p:nvPr/>
        </p:nvGrpSpPr>
        <p:grpSpPr>
          <a:xfrm>
            <a:off x="4367771" y="1560449"/>
            <a:ext cx="527611" cy="527611"/>
            <a:chOff x="4367508" y="1646534"/>
            <a:chExt cx="527686" cy="527686"/>
          </a:xfrm>
        </p:grpSpPr>
        <p:sp>
          <p:nvSpPr>
            <p:cNvPr id="285" name="Oval 284">
              <a:extLst>
                <a:ext uri="{FF2B5EF4-FFF2-40B4-BE49-F238E27FC236}">
                  <a16:creationId xmlns:a16="http://schemas.microsoft.com/office/drawing/2014/main" id="{260E0883-F78F-4DC9-9504-CC832B512A2F}"/>
                </a:ext>
              </a:extLst>
            </p:cNvPr>
            <p:cNvSpPr/>
            <p:nvPr/>
          </p:nvSpPr>
          <p:spPr bwMode="auto">
            <a:xfrm rot="18900000" flipH="1">
              <a:off x="4367508" y="1646534"/>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5">
              <a:extLst>
                <a:ext uri="{FF2B5EF4-FFF2-40B4-BE49-F238E27FC236}">
                  <a16:creationId xmlns:a16="http://schemas.microsoft.com/office/drawing/2014/main" id="{5DA3B240-5067-4480-8EBB-17993680AFD3}"/>
                </a:ext>
              </a:extLst>
            </p:cNvPr>
            <p:cNvSpPr>
              <a:spLocks noEditPoints="1"/>
            </p:cNvSpPr>
            <p:nvPr/>
          </p:nvSpPr>
          <p:spPr bwMode="auto">
            <a:xfrm>
              <a:off x="4474153" y="1815803"/>
              <a:ext cx="314396" cy="18914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87" name="Group 286">
            <a:extLst>
              <a:ext uri="{FF2B5EF4-FFF2-40B4-BE49-F238E27FC236}">
                <a16:creationId xmlns:a16="http://schemas.microsoft.com/office/drawing/2014/main" id="{A3537921-9BC2-4547-A95F-421B060D79C4}"/>
              </a:ext>
            </a:extLst>
          </p:cNvPr>
          <p:cNvGrpSpPr/>
          <p:nvPr/>
        </p:nvGrpSpPr>
        <p:grpSpPr>
          <a:xfrm>
            <a:off x="3888933" y="2270358"/>
            <a:ext cx="527609" cy="527609"/>
            <a:chOff x="3888602" y="2356543"/>
            <a:chExt cx="527684" cy="527684"/>
          </a:xfrm>
        </p:grpSpPr>
        <p:sp>
          <p:nvSpPr>
            <p:cNvPr id="288" name="Oval 287">
              <a:extLst>
                <a:ext uri="{FF2B5EF4-FFF2-40B4-BE49-F238E27FC236}">
                  <a16:creationId xmlns:a16="http://schemas.microsoft.com/office/drawing/2014/main" id="{357DD6FE-ED30-4C46-BAD0-BBD393E9EB11}"/>
                </a:ext>
              </a:extLst>
            </p:cNvPr>
            <p:cNvSpPr/>
            <p:nvPr/>
          </p:nvSpPr>
          <p:spPr bwMode="auto">
            <a:xfrm rot="17580000" flipH="1">
              <a:off x="3888602" y="2356543"/>
              <a:ext cx="527684" cy="52768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5">
              <a:extLst>
                <a:ext uri="{FF2B5EF4-FFF2-40B4-BE49-F238E27FC236}">
                  <a16:creationId xmlns:a16="http://schemas.microsoft.com/office/drawing/2014/main" id="{83C6BED0-8AFF-40F7-BF82-5CE639390BAA}"/>
                </a:ext>
              </a:extLst>
            </p:cNvPr>
            <p:cNvSpPr>
              <a:spLocks noEditPoints="1"/>
            </p:cNvSpPr>
            <p:nvPr/>
          </p:nvSpPr>
          <p:spPr bwMode="auto">
            <a:xfrm>
              <a:off x="3976885" y="2528888"/>
              <a:ext cx="351120" cy="18299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90" name="Group 289">
            <a:extLst>
              <a:ext uri="{FF2B5EF4-FFF2-40B4-BE49-F238E27FC236}">
                <a16:creationId xmlns:a16="http://schemas.microsoft.com/office/drawing/2014/main" id="{D0D36EFB-2252-4BC5-91A9-5A63C61106BB}"/>
              </a:ext>
            </a:extLst>
          </p:cNvPr>
          <p:cNvGrpSpPr/>
          <p:nvPr/>
        </p:nvGrpSpPr>
        <p:grpSpPr>
          <a:xfrm>
            <a:off x="7541094" y="1560449"/>
            <a:ext cx="527611" cy="527611"/>
            <a:chOff x="7541281" y="1646534"/>
            <a:chExt cx="527686" cy="527686"/>
          </a:xfrm>
        </p:grpSpPr>
        <p:sp>
          <p:nvSpPr>
            <p:cNvPr id="291" name="Oval 290">
              <a:extLst>
                <a:ext uri="{FF2B5EF4-FFF2-40B4-BE49-F238E27FC236}">
                  <a16:creationId xmlns:a16="http://schemas.microsoft.com/office/drawing/2014/main" id="{CD345D93-9AAE-40D2-B2D2-3ED8D242502E}"/>
                </a:ext>
              </a:extLst>
            </p:cNvPr>
            <p:cNvSpPr/>
            <p:nvPr/>
          </p:nvSpPr>
          <p:spPr bwMode="auto">
            <a:xfrm rot="2700000">
              <a:off x="7541281" y="1646534"/>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E73261F-83C8-4FA8-BD13-C2E7A5F1DB32}"/>
                </a:ext>
              </a:extLst>
            </p:cNvPr>
            <p:cNvGrpSpPr/>
            <p:nvPr/>
          </p:nvGrpSpPr>
          <p:grpSpPr>
            <a:xfrm>
              <a:off x="7633632" y="1841500"/>
              <a:ext cx="342986" cy="137754"/>
              <a:chOff x="11103157" y="4417749"/>
              <a:chExt cx="347337" cy="139502"/>
            </a:xfrm>
          </p:grpSpPr>
          <p:sp>
            <p:nvSpPr>
              <p:cNvPr id="293" name="Rectangle 292">
                <a:extLst>
                  <a:ext uri="{FF2B5EF4-FFF2-40B4-BE49-F238E27FC236}">
                    <a16:creationId xmlns:a16="http://schemas.microsoft.com/office/drawing/2014/main" id="{8A580150-E986-4E7B-A016-BC3C6F412858}"/>
                  </a:ext>
                </a:extLst>
              </p:cNvPr>
              <p:cNvSpPr>
                <a:spLocks noChangeArrowheads="1"/>
              </p:cNvSpPr>
              <p:nvPr/>
            </p:nvSpPr>
            <p:spPr bwMode="auto">
              <a:xfrm>
                <a:off x="11103157" y="4417749"/>
                <a:ext cx="347337" cy="139502"/>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4" name="Line 277">
                <a:extLst>
                  <a:ext uri="{FF2B5EF4-FFF2-40B4-BE49-F238E27FC236}">
                    <a16:creationId xmlns:a16="http://schemas.microsoft.com/office/drawing/2014/main" id="{E5B736E2-B6CF-4DDE-8FE2-7348B1F50479}"/>
                  </a:ext>
                </a:extLst>
              </p:cNvPr>
              <p:cNvSpPr>
                <a:spLocks noChangeShapeType="1"/>
              </p:cNvSpPr>
              <p:nvPr/>
            </p:nvSpPr>
            <p:spPr bwMode="auto">
              <a:xfrm flipH="1">
                <a:off x="11103157" y="4488923"/>
                <a:ext cx="1494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5" name="Oval 294">
                <a:extLst>
                  <a:ext uri="{FF2B5EF4-FFF2-40B4-BE49-F238E27FC236}">
                    <a16:creationId xmlns:a16="http://schemas.microsoft.com/office/drawing/2014/main" id="{36A6D613-06FC-4A72-BB69-FFE2A90AC729}"/>
                  </a:ext>
                </a:extLst>
              </p:cNvPr>
              <p:cNvSpPr>
                <a:spLocks noChangeArrowheads="1"/>
              </p:cNvSpPr>
              <p:nvPr/>
            </p:nvSpPr>
            <p:spPr bwMode="auto">
              <a:xfrm>
                <a:off x="11373624" y="4480383"/>
                <a:ext cx="12812" cy="14235"/>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296" name="Group 295">
            <a:extLst>
              <a:ext uri="{FF2B5EF4-FFF2-40B4-BE49-F238E27FC236}">
                <a16:creationId xmlns:a16="http://schemas.microsoft.com/office/drawing/2014/main" id="{E14A7DC1-E1E0-4599-88BF-F6AD2342BAAB}"/>
              </a:ext>
            </a:extLst>
          </p:cNvPr>
          <p:cNvGrpSpPr/>
          <p:nvPr/>
        </p:nvGrpSpPr>
        <p:grpSpPr>
          <a:xfrm>
            <a:off x="3888933" y="4023863"/>
            <a:ext cx="527611" cy="527611"/>
            <a:chOff x="3888602" y="4110297"/>
            <a:chExt cx="527686" cy="527686"/>
          </a:xfrm>
        </p:grpSpPr>
        <p:sp>
          <p:nvSpPr>
            <p:cNvPr id="297" name="Oval 296">
              <a:extLst>
                <a:ext uri="{FF2B5EF4-FFF2-40B4-BE49-F238E27FC236}">
                  <a16:creationId xmlns:a16="http://schemas.microsoft.com/office/drawing/2014/main" id="{BD1A7F81-DCA2-45F4-AC2D-51D6C3ABFDED}"/>
                </a:ext>
              </a:extLst>
            </p:cNvPr>
            <p:cNvSpPr/>
            <p:nvPr/>
          </p:nvSpPr>
          <p:spPr bwMode="auto">
            <a:xfrm rot="4020000">
              <a:off x="3888602" y="4110297"/>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Freeform 41">
              <a:extLst>
                <a:ext uri="{FF2B5EF4-FFF2-40B4-BE49-F238E27FC236}">
                  <a16:creationId xmlns:a16="http://schemas.microsoft.com/office/drawing/2014/main" id="{B9C507F8-EA0A-4417-970B-31E819A4C755}"/>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99" name="Group 298">
            <a:extLst>
              <a:ext uri="{FF2B5EF4-FFF2-40B4-BE49-F238E27FC236}">
                <a16:creationId xmlns:a16="http://schemas.microsoft.com/office/drawing/2014/main" id="{9575E094-95E7-459C-AF62-E413198EFC42}"/>
              </a:ext>
            </a:extLst>
          </p:cNvPr>
          <p:cNvGrpSpPr/>
          <p:nvPr/>
        </p:nvGrpSpPr>
        <p:grpSpPr>
          <a:xfrm>
            <a:off x="8019933" y="4023864"/>
            <a:ext cx="527609" cy="527609"/>
            <a:chOff x="8020188" y="4110298"/>
            <a:chExt cx="527684" cy="527684"/>
          </a:xfrm>
        </p:grpSpPr>
        <p:sp>
          <p:nvSpPr>
            <p:cNvPr id="300" name="Oval 299">
              <a:extLst>
                <a:ext uri="{FF2B5EF4-FFF2-40B4-BE49-F238E27FC236}">
                  <a16:creationId xmlns:a16="http://schemas.microsoft.com/office/drawing/2014/main" id="{3B609E4E-EBFD-41CF-AD02-A9E79A6BA455}"/>
                </a:ext>
              </a:extLst>
            </p:cNvPr>
            <p:cNvSpPr/>
            <p:nvPr/>
          </p:nvSpPr>
          <p:spPr bwMode="auto">
            <a:xfrm rot="17580000" flipH="1">
              <a:off x="8020188" y="4110298"/>
              <a:ext cx="527684" cy="52768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bus">
              <a:extLst>
                <a:ext uri="{FF2B5EF4-FFF2-40B4-BE49-F238E27FC236}">
                  <a16:creationId xmlns:a16="http://schemas.microsoft.com/office/drawing/2014/main" id="{C8A1E59B-C130-437D-95AD-5EB98FB1E22E}"/>
                </a:ext>
              </a:extLst>
            </p:cNvPr>
            <p:cNvSpPr>
              <a:spLocks noChangeAspect="1" noEditPoints="1"/>
            </p:cNvSpPr>
            <p:nvPr/>
          </p:nvSpPr>
          <p:spPr bwMode="auto">
            <a:xfrm>
              <a:off x="8162803" y="4252914"/>
              <a:ext cx="242456" cy="242454"/>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302" name="Group 301">
            <a:extLst>
              <a:ext uri="{FF2B5EF4-FFF2-40B4-BE49-F238E27FC236}">
                <a16:creationId xmlns:a16="http://schemas.microsoft.com/office/drawing/2014/main" id="{032E0850-6BFA-4E05-8CB1-0C9C0E286FB4}"/>
              </a:ext>
            </a:extLst>
          </p:cNvPr>
          <p:cNvGrpSpPr/>
          <p:nvPr/>
        </p:nvGrpSpPr>
        <p:grpSpPr>
          <a:xfrm>
            <a:off x="8198310" y="3147110"/>
            <a:ext cx="527611" cy="527611"/>
            <a:chOff x="8198591" y="3233420"/>
            <a:chExt cx="527686" cy="527686"/>
          </a:xfrm>
        </p:grpSpPr>
        <p:sp>
          <p:nvSpPr>
            <p:cNvPr id="303" name="Oval 302">
              <a:extLst>
                <a:ext uri="{FF2B5EF4-FFF2-40B4-BE49-F238E27FC236}">
                  <a16:creationId xmlns:a16="http://schemas.microsoft.com/office/drawing/2014/main" id="{97663122-7E8E-423C-9B3F-7DDC3486B7CC}"/>
                </a:ext>
              </a:extLst>
            </p:cNvPr>
            <p:cNvSpPr/>
            <p:nvPr/>
          </p:nvSpPr>
          <p:spPr bwMode="auto">
            <a:xfrm rot="5400000">
              <a:off x="8198591" y="3233420"/>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Airplane_E709">
              <a:extLst>
                <a:ext uri="{FF2B5EF4-FFF2-40B4-BE49-F238E27FC236}">
                  <a16:creationId xmlns:a16="http://schemas.microsoft.com/office/drawing/2014/main" id="{79427169-22A2-46B4-B521-A777D8EB0ECA}"/>
                </a:ext>
              </a:extLst>
            </p:cNvPr>
            <p:cNvSpPr>
              <a:spLocks noChangeAspect="1"/>
            </p:cNvSpPr>
            <p:nvPr/>
          </p:nvSpPr>
          <p:spPr bwMode="auto">
            <a:xfrm>
              <a:off x="8319857" y="3352801"/>
              <a:ext cx="285156" cy="28892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05" name="Group 304">
            <a:extLst>
              <a:ext uri="{FF2B5EF4-FFF2-40B4-BE49-F238E27FC236}">
                <a16:creationId xmlns:a16="http://schemas.microsoft.com/office/drawing/2014/main" id="{40946978-C185-46CB-813C-64F09AE6DDF0}"/>
              </a:ext>
            </a:extLst>
          </p:cNvPr>
          <p:cNvGrpSpPr/>
          <p:nvPr/>
        </p:nvGrpSpPr>
        <p:grpSpPr>
          <a:xfrm>
            <a:off x="4367772" y="4733770"/>
            <a:ext cx="527611" cy="527611"/>
            <a:chOff x="4367509" y="4820305"/>
            <a:chExt cx="527686" cy="527686"/>
          </a:xfrm>
        </p:grpSpPr>
        <p:sp>
          <p:nvSpPr>
            <p:cNvPr id="306" name="Oval 305">
              <a:extLst>
                <a:ext uri="{FF2B5EF4-FFF2-40B4-BE49-F238E27FC236}">
                  <a16:creationId xmlns:a16="http://schemas.microsoft.com/office/drawing/2014/main" id="{A426D829-4FB4-4902-93CA-A61BDB8B84F7}"/>
                </a:ext>
              </a:extLst>
            </p:cNvPr>
            <p:cNvSpPr/>
            <p:nvPr/>
          </p:nvSpPr>
          <p:spPr bwMode="auto">
            <a:xfrm rot="2700000">
              <a:off x="4367509" y="4820305"/>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07" name="Group 4">
              <a:extLst>
                <a:ext uri="{FF2B5EF4-FFF2-40B4-BE49-F238E27FC236}">
                  <a16:creationId xmlns:a16="http://schemas.microsoft.com/office/drawing/2014/main" id="{CA68A0CF-73F4-4888-A0F8-A5AB94EB5013}"/>
                </a:ext>
              </a:extLst>
            </p:cNvPr>
            <p:cNvGrpSpPr>
              <a:grpSpLocks noChangeAspect="1"/>
            </p:cNvGrpSpPr>
            <p:nvPr/>
          </p:nvGrpSpPr>
          <p:grpSpPr bwMode="auto">
            <a:xfrm>
              <a:off x="4493886" y="4948927"/>
              <a:ext cx="274932" cy="270442"/>
              <a:chOff x="3794" y="2083"/>
              <a:chExt cx="245" cy="241"/>
            </a:xfrm>
          </p:grpSpPr>
          <p:sp>
            <p:nvSpPr>
              <p:cNvPr id="308" name="Rectangle 307">
                <a:extLst>
                  <a:ext uri="{FF2B5EF4-FFF2-40B4-BE49-F238E27FC236}">
                    <a16:creationId xmlns:a16="http://schemas.microsoft.com/office/drawing/2014/main" id="{DFE1FEEB-9B51-4FA5-803E-C17BB3084F15}"/>
                  </a:ext>
                </a:extLst>
              </p:cNvPr>
              <p:cNvSpPr>
                <a:spLocks noChangeArrowheads="1"/>
              </p:cNvSpPr>
              <p:nvPr/>
            </p:nvSpPr>
            <p:spPr bwMode="auto">
              <a:xfrm>
                <a:off x="3794" y="2083"/>
                <a:ext cx="245" cy="138"/>
              </a:xfrm>
              <a:prstGeom prst="rect">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6">
                <a:extLst>
                  <a:ext uri="{FF2B5EF4-FFF2-40B4-BE49-F238E27FC236}">
                    <a16:creationId xmlns:a16="http://schemas.microsoft.com/office/drawing/2014/main" id="{8AA3A4ED-F150-42D8-AA3D-1E732FFE1D3F}"/>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Line 7">
                <a:extLst>
                  <a:ext uri="{FF2B5EF4-FFF2-40B4-BE49-F238E27FC236}">
                    <a16:creationId xmlns:a16="http://schemas.microsoft.com/office/drawing/2014/main" id="{6D4B05F7-93AE-45E6-AFC2-73F8161A57D9}"/>
                  </a:ext>
                </a:extLst>
              </p:cNvPr>
              <p:cNvSpPr>
                <a:spLocks noChangeShapeType="1"/>
              </p:cNvSpPr>
              <p:nvPr/>
            </p:nvSpPr>
            <p:spPr bwMode="auto">
              <a:xfrm>
                <a:off x="3917" y="2221"/>
                <a:ext cx="0" cy="36"/>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Line 8">
                <a:extLst>
                  <a:ext uri="{FF2B5EF4-FFF2-40B4-BE49-F238E27FC236}">
                    <a16:creationId xmlns:a16="http://schemas.microsoft.com/office/drawing/2014/main" id="{ABE10764-77D5-456D-A373-4E99783847E5}"/>
                  </a:ext>
                </a:extLst>
              </p:cNvPr>
              <p:cNvSpPr>
                <a:spLocks noChangeShapeType="1"/>
              </p:cNvSpPr>
              <p:nvPr/>
            </p:nvSpPr>
            <p:spPr bwMode="auto">
              <a:xfrm>
                <a:off x="3873" y="2255"/>
                <a:ext cx="86"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12" name="Group 311">
            <a:extLst>
              <a:ext uri="{FF2B5EF4-FFF2-40B4-BE49-F238E27FC236}">
                <a16:creationId xmlns:a16="http://schemas.microsoft.com/office/drawing/2014/main" id="{80BA699A-C64B-4CF8-BF2C-FCDBE6A48AE2}"/>
              </a:ext>
            </a:extLst>
          </p:cNvPr>
          <p:cNvGrpSpPr/>
          <p:nvPr/>
        </p:nvGrpSpPr>
        <p:grpSpPr>
          <a:xfrm>
            <a:off x="8019933" y="2270357"/>
            <a:ext cx="527611" cy="527611"/>
            <a:chOff x="8020188" y="2356542"/>
            <a:chExt cx="527686" cy="527686"/>
          </a:xfrm>
        </p:grpSpPr>
        <p:sp>
          <p:nvSpPr>
            <p:cNvPr id="313" name="Oval 312">
              <a:extLst>
                <a:ext uri="{FF2B5EF4-FFF2-40B4-BE49-F238E27FC236}">
                  <a16:creationId xmlns:a16="http://schemas.microsoft.com/office/drawing/2014/main" id="{A8043961-89FC-4DD6-A3F1-20519F0FACD9}"/>
                </a:ext>
              </a:extLst>
            </p:cNvPr>
            <p:cNvSpPr/>
            <p:nvPr/>
          </p:nvSpPr>
          <p:spPr bwMode="auto">
            <a:xfrm rot="4020000">
              <a:off x="8020188" y="2356542"/>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Freeform 5">
              <a:extLst>
                <a:ext uri="{FF2B5EF4-FFF2-40B4-BE49-F238E27FC236}">
                  <a16:creationId xmlns:a16="http://schemas.microsoft.com/office/drawing/2014/main" id="{7D3318EA-C50B-429A-8D8C-8BF64089455F}"/>
                </a:ext>
              </a:extLst>
            </p:cNvPr>
            <p:cNvSpPr>
              <a:spLocks noEditPoints="1"/>
            </p:cNvSpPr>
            <p:nvPr/>
          </p:nvSpPr>
          <p:spPr bwMode="auto">
            <a:xfrm>
              <a:off x="8162249" y="2463220"/>
              <a:ext cx="243564" cy="31433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15" name="Group 314">
            <a:extLst>
              <a:ext uri="{FF2B5EF4-FFF2-40B4-BE49-F238E27FC236}">
                <a16:creationId xmlns:a16="http://schemas.microsoft.com/office/drawing/2014/main" id="{2E07043F-18AB-4265-BE55-22CF1282612C}"/>
              </a:ext>
            </a:extLst>
          </p:cNvPr>
          <p:cNvGrpSpPr/>
          <p:nvPr/>
        </p:nvGrpSpPr>
        <p:grpSpPr>
          <a:xfrm>
            <a:off x="6795002" y="5227596"/>
            <a:ext cx="527611" cy="527611"/>
            <a:chOff x="6795084" y="5314201"/>
            <a:chExt cx="527686" cy="527686"/>
          </a:xfrm>
        </p:grpSpPr>
        <p:sp>
          <p:nvSpPr>
            <p:cNvPr id="316" name="Oval 315">
              <a:extLst>
                <a:ext uri="{FF2B5EF4-FFF2-40B4-BE49-F238E27FC236}">
                  <a16:creationId xmlns:a16="http://schemas.microsoft.com/office/drawing/2014/main" id="{83713771-9F56-47C5-92C2-A28BE3903AFA}"/>
                </a:ext>
              </a:extLst>
            </p:cNvPr>
            <p:cNvSpPr/>
            <p:nvPr/>
          </p:nvSpPr>
          <p:spPr bwMode="auto">
            <a:xfrm rot="20280000" flipH="1">
              <a:off x="6795084" y="5314201"/>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17" name="Group 8">
              <a:extLst>
                <a:ext uri="{FF2B5EF4-FFF2-40B4-BE49-F238E27FC236}">
                  <a16:creationId xmlns:a16="http://schemas.microsoft.com/office/drawing/2014/main" id="{DA672EF7-A894-43CE-8EDD-2160D1137025}"/>
                </a:ext>
              </a:extLst>
            </p:cNvPr>
            <p:cNvGrpSpPr>
              <a:grpSpLocks noChangeAspect="1"/>
            </p:cNvGrpSpPr>
            <p:nvPr/>
          </p:nvGrpSpPr>
          <p:grpSpPr bwMode="auto">
            <a:xfrm>
              <a:off x="6879509" y="5432267"/>
              <a:ext cx="358836" cy="291554"/>
              <a:chOff x="5458" y="3157"/>
              <a:chExt cx="304" cy="247"/>
            </a:xfrm>
          </p:grpSpPr>
          <p:sp>
            <p:nvSpPr>
              <p:cNvPr id="318" name="Freeform 9">
                <a:extLst>
                  <a:ext uri="{FF2B5EF4-FFF2-40B4-BE49-F238E27FC236}">
                    <a16:creationId xmlns:a16="http://schemas.microsoft.com/office/drawing/2014/main" id="{36714E2A-1E7C-497C-B86F-E44CC4552B54}"/>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9" name="Freeform 10">
                <a:extLst>
                  <a:ext uri="{FF2B5EF4-FFF2-40B4-BE49-F238E27FC236}">
                    <a16:creationId xmlns:a16="http://schemas.microsoft.com/office/drawing/2014/main" id="{075E8E67-CFA9-472E-992A-757550C61F72}"/>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320" name="Group 319">
            <a:extLst>
              <a:ext uri="{FF2B5EF4-FFF2-40B4-BE49-F238E27FC236}">
                <a16:creationId xmlns:a16="http://schemas.microsoft.com/office/drawing/2014/main" id="{9EBD2F5F-8125-443E-9421-AB696FA60936}"/>
              </a:ext>
            </a:extLst>
          </p:cNvPr>
          <p:cNvGrpSpPr/>
          <p:nvPr/>
        </p:nvGrpSpPr>
        <p:grpSpPr>
          <a:xfrm>
            <a:off x="4412579" y="5437994"/>
            <a:ext cx="523590" cy="523590"/>
            <a:chOff x="4412323" y="5524629"/>
            <a:chExt cx="523664" cy="523664"/>
          </a:xfrm>
        </p:grpSpPr>
        <p:sp>
          <p:nvSpPr>
            <p:cNvPr id="321" name="Oval 320">
              <a:extLst>
                <a:ext uri="{FF2B5EF4-FFF2-40B4-BE49-F238E27FC236}">
                  <a16:creationId xmlns:a16="http://schemas.microsoft.com/office/drawing/2014/main" id="{7FB067EA-5441-4D08-BEC5-C21CF38A48AB}"/>
                </a:ext>
              </a:extLst>
            </p:cNvPr>
            <p:cNvSpPr/>
            <p:nvPr/>
          </p:nvSpPr>
          <p:spPr bwMode="auto">
            <a:xfrm rot="2040000">
              <a:off x="4412323" y="5524629"/>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Freeform 25">
              <a:extLst>
                <a:ext uri="{FF2B5EF4-FFF2-40B4-BE49-F238E27FC236}">
                  <a16:creationId xmlns:a16="http://schemas.microsoft.com/office/drawing/2014/main" id="{20597CA9-828B-44D9-BF65-5A2136BE0F9F}"/>
                </a:ext>
              </a:extLst>
            </p:cNvPr>
            <p:cNvSpPr>
              <a:spLocks noEditPoints="1"/>
            </p:cNvSpPr>
            <p:nvPr/>
          </p:nvSpPr>
          <p:spPr bwMode="auto">
            <a:xfrm>
              <a:off x="4522311" y="5638101"/>
              <a:ext cx="303690" cy="296722"/>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3" name="Group 322">
            <a:extLst>
              <a:ext uri="{FF2B5EF4-FFF2-40B4-BE49-F238E27FC236}">
                <a16:creationId xmlns:a16="http://schemas.microsoft.com/office/drawing/2014/main" id="{8041EC55-2642-42C2-8706-D02A342E76C1}"/>
              </a:ext>
            </a:extLst>
          </p:cNvPr>
          <p:cNvGrpSpPr/>
          <p:nvPr/>
        </p:nvGrpSpPr>
        <p:grpSpPr>
          <a:xfrm>
            <a:off x="8218022" y="4732696"/>
            <a:ext cx="523590" cy="523590"/>
            <a:chOff x="8218306" y="4819232"/>
            <a:chExt cx="523664" cy="523664"/>
          </a:xfrm>
        </p:grpSpPr>
        <p:sp>
          <p:nvSpPr>
            <p:cNvPr id="324" name="Oval 323">
              <a:extLst>
                <a:ext uri="{FF2B5EF4-FFF2-40B4-BE49-F238E27FC236}">
                  <a16:creationId xmlns:a16="http://schemas.microsoft.com/office/drawing/2014/main" id="{17150E7F-B8CD-462F-A6D6-E2922E8EE512}"/>
                </a:ext>
              </a:extLst>
            </p:cNvPr>
            <p:cNvSpPr/>
            <p:nvPr/>
          </p:nvSpPr>
          <p:spPr bwMode="auto">
            <a:xfrm rot="18300000" flipH="1">
              <a:off x="8218306" y="4819232"/>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speedometer_2">
              <a:extLst>
                <a:ext uri="{FF2B5EF4-FFF2-40B4-BE49-F238E27FC236}">
                  <a16:creationId xmlns:a16="http://schemas.microsoft.com/office/drawing/2014/main" id="{EFE9291E-9D40-47E3-B22D-D86E8A4AAA3B}"/>
                </a:ext>
              </a:extLst>
            </p:cNvPr>
            <p:cNvSpPr>
              <a:spLocks noChangeAspect="1" noEditPoints="1"/>
            </p:cNvSpPr>
            <p:nvPr/>
          </p:nvSpPr>
          <p:spPr bwMode="auto">
            <a:xfrm>
              <a:off x="8333024" y="4933950"/>
              <a:ext cx="294228" cy="29422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26" name="Group 325">
            <a:extLst>
              <a:ext uri="{FF2B5EF4-FFF2-40B4-BE49-F238E27FC236}">
                <a16:creationId xmlns:a16="http://schemas.microsoft.com/office/drawing/2014/main" id="{B73F975F-D0BF-448E-BF5F-82F61B7B2027}"/>
              </a:ext>
            </a:extLst>
          </p:cNvPr>
          <p:cNvGrpSpPr/>
          <p:nvPr/>
        </p:nvGrpSpPr>
        <p:grpSpPr>
          <a:xfrm>
            <a:off x="7460125" y="5464590"/>
            <a:ext cx="523590" cy="523590"/>
            <a:chOff x="7460301" y="5551229"/>
            <a:chExt cx="523664" cy="523664"/>
          </a:xfrm>
        </p:grpSpPr>
        <p:sp>
          <p:nvSpPr>
            <p:cNvPr id="327" name="Oval 326">
              <a:extLst>
                <a:ext uri="{FF2B5EF4-FFF2-40B4-BE49-F238E27FC236}">
                  <a16:creationId xmlns:a16="http://schemas.microsoft.com/office/drawing/2014/main" id="{D639DE21-D8F3-4F9C-B58F-693CA39072FE}"/>
                </a:ext>
              </a:extLst>
            </p:cNvPr>
            <p:cNvSpPr/>
            <p:nvPr/>
          </p:nvSpPr>
          <p:spPr bwMode="auto">
            <a:xfrm rot="19620000" flipH="1">
              <a:off x="7460301" y="5551229"/>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document_6">
              <a:extLst>
                <a:ext uri="{FF2B5EF4-FFF2-40B4-BE49-F238E27FC236}">
                  <a16:creationId xmlns:a16="http://schemas.microsoft.com/office/drawing/2014/main" id="{8D2D5956-561F-4144-A6DF-E60B563845C6}"/>
                </a:ext>
              </a:extLst>
            </p:cNvPr>
            <p:cNvSpPr>
              <a:spLocks noChangeAspect="1" noEditPoints="1"/>
            </p:cNvSpPr>
            <p:nvPr/>
          </p:nvSpPr>
          <p:spPr bwMode="auto">
            <a:xfrm>
              <a:off x="7609395" y="5672138"/>
              <a:ext cx="225476" cy="28184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29" name="Group 328">
            <a:extLst>
              <a:ext uri="{FF2B5EF4-FFF2-40B4-BE49-F238E27FC236}">
                <a16:creationId xmlns:a16="http://schemas.microsoft.com/office/drawing/2014/main" id="{0D2FC9CC-D3EF-46F7-8E00-66890A56DD5B}"/>
              </a:ext>
            </a:extLst>
          </p:cNvPr>
          <p:cNvGrpSpPr/>
          <p:nvPr/>
        </p:nvGrpSpPr>
        <p:grpSpPr>
          <a:xfrm>
            <a:off x="8656990" y="3723140"/>
            <a:ext cx="523590" cy="523590"/>
            <a:chOff x="8657336" y="3809532"/>
            <a:chExt cx="523664" cy="523664"/>
          </a:xfrm>
        </p:grpSpPr>
        <p:sp>
          <p:nvSpPr>
            <p:cNvPr id="330" name="Oval 329">
              <a:extLst>
                <a:ext uri="{FF2B5EF4-FFF2-40B4-BE49-F238E27FC236}">
                  <a16:creationId xmlns:a16="http://schemas.microsoft.com/office/drawing/2014/main" id="{2818B79C-61BC-413C-99A1-61F9C83910F5}"/>
                </a:ext>
              </a:extLst>
            </p:cNvPr>
            <p:cNvSpPr/>
            <p:nvPr/>
          </p:nvSpPr>
          <p:spPr bwMode="auto">
            <a:xfrm rot="16920000" flipH="1">
              <a:off x="8657336" y="3809532"/>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31" name="Group 330">
              <a:extLst>
                <a:ext uri="{FF2B5EF4-FFF2-40B4-BE49-F238E27FC236}">
                  <a16:creationId xmlns:a16="http://schemas.microsoft.com/office/drawing/2014/main" id="{4BFCA3C3-A958-4652-BA3F-263B21F7D660}"/>
                </a:ext>
              </a:extLst>
            </p:cNvPr>
            <p:cNvGrpSpPr/>
            <p:nvPr/>
          </p:nvGrpSpPr>
          <p:grpSpPr>
            <a:xfrm>
              <a:off x="8746154" y="3970338"/>
              <a:ext cx="346030" cy="202052"/>
              <a:chOff x="11030366" y="2382953"/>
              <a:chExt cx="397040" cy="231838"/>
            </a:xfrm>
          </p:grpSpPr>
          <p:sp>
            <p:nvSpPr>
              <p:cNvPr id="332" name="Freeform 77">
                <a:extLst>
                  <a:ext uri="{FF2B5EF4-FFF2-40B4-BE49-F238E27FC236}">
                    <a16:creationId xmlns:a16="http://schemas.microsoft.com/office/drawing/2014/main" id="{FEC8DAA9-3A28-4F55-A1B2-595FE7225C3E}"/>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3" name="Freeform 78">
                <a:extLst>
                  <a:ext uri="{FF2B5EF4-FFF2-40B4-BE49-F238E27FC236}">
                    <a16:creationId xmlns:a16="http://schemas.microsoft.com/office/drawing/2014/main" id="{02A482E9-DEA3-46B5-93A2-B8F9182AE8AE}"/>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6" name="Group 5">
            <a:extLst>
              <a:ext uri="{FF2B5EF4-FFF2-40B4-BE49-F238E27FC236}">
                <a16:creationId xmlns:a16="http://schemas.microsoft.com/office/drawing/2014/main" id="{5757C492-BBB3-4AE5-8B24-89D74DF3D841}"/>
              </a:ext>
            </a:extLst>
          </p:cNvPr>
          <p:cNvGrpSpPr/>
          <p:nvPr/>
        </p:nvGrpSpPr>
        <p:grpSpPr>
          <a:xfrm>
            <a:off x="5113862" y="1066623"/>
            <a:ext cx="527611" cy="527611"/>
            <a:chOff x="5013180" y="1045804"/>
            <a:chExt cx="517313" cy="517313"/>
          </a:xfrm>
        </p:grpSpPr>
        <p:sp>
          <p:nvSpPr>
            <p:cNvPr id="345" name="Oval 344">
              <a:extLst>
                <a:ext uri="{FF2B5EF4-FFF2-40B4-BE49-F238E27FC236}">
                  <a16:creationId xmlns:a16="http://schemas.microsoft.com/office/drawing/2014/main" id="{FFBF7DFF-C588-43C5-8256-36C1700A4B56}"/>
                </a:ext>
              </a:extLst>
            </p:cNvPr>
            <p:cNvSpPr/>
            <p:nvPr/>
          </p:nvSpPr>
          <p:spPr bwMode="auto">
            <a:xfrm rot="20280000" flipH="1">
              <a:off x="5013180" y="1045804"/>
              <a:ext cx="517313" cy="51731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49" name="Group 348">
              <a:extLst>
                <a:ext uri="{FF2B5EF4-FFF2-40B4-BE49-F238E27FC236}">
                  <a16:creationId xmlns:a16="http://schemas.microsoft.com/office/drawing/2014/main" id="{89424CD6-5B5B-411E-9739-528A674EF3D6}"/>
                </a:ext>
              </a:extLst>
            </p:cNvPr>
            <p:cNvGrpSpPr/>
            <p:nvPr/>
          </p:nvGrpSpPr>
          <p:grpSpPr>
            <a:xfrm>
              <a:off x="5127772" y="1198794"/>
              <a:ext cx="288128" cy="211334"/>
              <a:chOff x="4036202" y="3031654"/>
              <a:chExt cx="514225" cy="377173"/>
            </a:xfrm>
          </p:grpSpPr>
          <p:sp>
            <p:nvSpPr>
              <p:cNvPr id="350" name="Freeform 9">
                <a:extLst>
                  <a:ext uri="{FF2B5EF4-FFF2-40B4-BE49-F238E27FC236}">
                    <a16:creationId xmlns:a16="http://schemas.microsoft.com/office/drawing/2014/main" id="{31CCC45B-8932-4286-A8EF-5649B912F666}"/>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1" name="Rectangle 350">
                <a:extLst>
                  <a:ext uri="{FF2B5EF4-FFF2-40B4-BE49-F238E27FC236}">
                    <a16:creationId xmlns:a16="http://schemas.microsoft.com/office/drawing/2014/main" id="{6F922E59-03E4-4A2A-9AFF-A6CD7A3B0FA5}"/>
                  </a:ext>
                </a:extLst>
              </p:cNvPr>
              <p:cNvSpPr/>
              <p:nvPr/>
            </p:nvSpPr>
            <p:spPr bwMode="auto">
              <a:xfrm>
                <a:off x="4203700" y="3117850"/>
                <a:ext cx="95250" cy="95250"/>
              </a:xfrm>
              <a:prstGeom prst="rect">
                <a:avLst/>
              </a:prstGeom>
              <a:noFill/>
              <a:ln>
                <a:no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460E765D-CD31-474A-B3FF-7AA1D98DAA9A}"/>
              </a:ext>
            </a:extLst>
          </p:cNvPr>
          <p:cNvGrpSpPr/>
          <p:nvPr/>
        </p:nvGrpSpPr>
        <p:grpSpPr>
          <a:xfrm>
            <a:off x="5954433" y="903232"/>
            <a:ext cx="527611" cy="527611"/>
            <a:chOff x="5837344" y="885602"/>
            <a:chExt cx="517313" cy="517313"/>
          </a:xfrm>
        </p:grpSpPr>
        <p:sp>
          <p:nvSpPr>
            <p:cNvPr id="335" name="Oval 334">
              <a:extLst>
                <a:ext uri="{FF2B5EF4-FFF2-40B4-BE49-F238E27FC236}">
                  <a16:creationId xmlns:a16="http://schemas.microsoft.com/office/drawing/2014/main" id="{628F7C61-B9A4-47C9-B6E4-AED72A89F56B}"/>
                </a:ext>
              </a:extLst>
            </p:cNvPr>
            <p:cNvSpPr/>
            <p:nvPr/>
          </p:nvSpPr>
          <p:spPr bwMode="auto">
            <a:xfrm flipH="1">
              <a:off x="5837344" y="885602"/>
              <a:ext cx="517313" cy="51731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2" name="Group 351">
              <a:extLst>
                <a:ext uri="{FF2B5EF4-FFF2-40B4-BE49-F238E27FC236}">
                  <a16:creationId xmlns:a16="http://schemas.microsoft.com/office/drawing/2014/main" id="{D3228759-E661-474B-83D5-4E988E654425}"/>
                </a:ext>
              </a:extLst>
            </p:cNvPr>
            <p:cNvGrpSpPr/>
            <p:nvPr/>
          </p:nvGrpSpPr>
          <p:grpSpPr>
            <a:xfrm>
              <a:off x="5927402" y="1031840"/>
              <a:ext cx="337197" cy="224838"/>
              <a:chOff x="4658896" y="2838920"/>
              <a:chExt cx="854707" cy="569907"/>
            </a:xfrm>
          </p:grpSpPr>
          <p:sp>
            <p:nvSpPr>
              <p:cNvPr id="353" name="Freeform 5">
                <a:extLst>
                  <a:ext uri="{FF2B5EF4-FFF2-40B4-BE49-F238E27FC236}">
                    <a16:creationId xmlns:a16="http://schemas.microsoft.com/office/drawing/2014/main" id="{1C85B1D0-894D-4208-A1ED-F7267D1363C3}"/>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4" name="Isosceles Triangle 353">
                <a:extLst>
                  <a:ext uri="{FF2B5EF4-FFF2-40B4-BE49-F238E27FC236}">
                    <a16:creationId xmlns:a16="http://schemas.microsoft.com/office/drawing/2014/main" id="{2D858D59-2DB8-4716-876D-B058AF9E7099}"/>
                  </a:ext>
                </a:extLst>
              </p:cNvPr>
              <p:cNvSpPr/>
              <p:nvPr/>
            </p:nvSpPr>
            <p:spPr bwMode="auto">
              <a:xfrm>
                <a:off x="4921250" y="2965450"/>
                <a:ext cx="169418" cy="146050"/>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8707E399-135D-4337-BAFA-C0E70ABF6BD9}"/>
              </a:ext>
            </a:extLst>
          </p:cNvPr>
          <p:cNvGrpSpPr/>
          <p:nvPr/>
        </p:nvGrpSpPr>
        <p:grpSpPr>
          <a:xfrm>
            <a:off x="6795003" y="1066623"/>
            <a:ext cx="527611" cy="527611"/>
            <a:chOff x="6661508" y="1045804"/>
            <a:chExt cx="517313" cy="517313"/>
          </a:xfrm>
        </p:grpSpPr>
        <p:sp>
          <p:nvSpPr>
            <p:cNvPr id="340" name="Oval 339">
              <a:extLst>
                <a:ext uri="{FF2B5EF4-FFF2-40B4-BE49-F238E27FC236}">
                  <a16:creationId xmlns:a16="http://schemas.microsoft.com/office/drawing/2014/main" id="{C621B52D-B113-4168-ADA3-A70535674631}"/>
                </a:ext>
              </a:extLst>
            </p:cNvPr>
            <p:cNvSpPr/>
            <p:nvPr/>
          </p:nvSpPr>
          <p:spPr bwMode="auto">
            <a:xfrm rot="1320000">
              <a:off x="6661508" y="1045804"/>
              <a:ext cx="517313" cy="51731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5" name="Group 354">
              <a:extLst>
                <a:ext uri="{FF2B5EF4-FFF2-40B4-BE49-F238E27FC236}">
                  <a16:creationId xmlns:a16="http://schemas.microsoft.com/office/drawing/2014/main" id="{12A331A9-BF4D-4D27-A645-D66E4622A1A9}"/>
                </a:ext>
              </a:extLst>
            </p:cNvPr>
            <p:cNvGrpSpPr/>
            <p:nvPr/>
          </p:nvGrpSpPr>
          <p:grpSpPr>
            <a:xfrm>
              <a:off x="6834935" y="1162710"/>
              <a:ext cx="170460" cy="283501"/>
              <a:chOff x="5622072" y="3034107"/>
              <a:chExt cx="225306" cy="374720"/>
            </a:xfrm>
          </p:grpSpPr>
          <p:sp>
            <p:nvSpPr>
              <p:cNvPr id="356" name="Freeform 5">
                <a:extLst>
                  <a:ext uri="{FF2B5EF4-FFF2-40B4-BE49-F238E27FC236}">
                    <a16:creationId xmlns:a16="http://schemas.microsoft.com/office/drawing/2014/main" id="{B030FFD7-A090-4F03-91C2-CB3CFDDAE961}"/>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7" name="Oval 356">
                <a:extLst>
                  <a:ext uri="{FF2B5EF4-FFF2-40B4-BE49-F238E27FC236}">
                    <a16:creationId xmlns:a16="http://schemas.microsoft.com/office/drawing/2014/main" id="{3DC12096-7C86-4579-9538-13B8224DD344}"/>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useBgFill="1">
        <p:nvSpPr>
          <p:cNvPr id="358" name="Intelligent Cloud">
            <a:extLst>
              <a:ext uri="{FF2B5EF4-FFF2-40B4-BE49-F238E27FC236}">
                <a16:creationId xmlns:a16="http://schemas.microsoft.com/office/drawing/2014/main" id="{F13A7A4A-F3CA-4478-8E62-3BB352E68CC1}"/>
              </a:ext>
            </a:extLst>
          </p:cNvPr>
          <p:cNvSpPr txBox="1"/>
          <p:nvPr/>
        </p:nvSpPr>
        <p:spPr>
          <a:xfrm>
            <a:off x="4860547" y="5911621"/>
            <a:ext cx="2715382" cy="690942"/>
          </a:xfrm>
          <a:prstGeom prst="rect">
            <a:avLst/>
          </a:prstGeom>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50" normalizeH="0" baseline="0" noProof="0">
                <a:ln>
                  <a:noFill/>
                </a:ln>
                <a:gradFill>
                  <a:gsLst>
                    <a:gs pos="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Intelligent Edge</a:t>
            </a:r>
          </a:p>
        </p:txBody>
      </p:sp>
    </p:spTree>
    <p:extLst>
      <p:ext uri="{BB962C8B-B14F-4D97-AF65-F5344CB8AC3E}">
        <p14:creationId xmlns:p14="http://schemas.microsoft.com/office/powerpoint/2010/main" val="2217419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300"/>
                                  </p:stCondLst>
                                  <p:childTnLst>
                                    <p:animMotion origin="layout" path="M 0 -1.85185E-6 L 0 0.0257 " pathEditMode="relative" rAng="0" ptsTypes="AA">
                                      <p:cBhvr>
                                        <p:cTn id="9" dur="500" spd="-100000" fill="hold"/>
                                        <p:tgtEl>
                                          <p:spTgt spid="3"/>
                                        </p:tgtEl>
                                        <p:attrNameLst>
                                          <p:attrName>ppt_x</p:attrName>
                                          <p:attrName>ppt_y</p:attrName>
                                        </p:attrNameLst>
                                      </p:cBhvr>
                                      <p:rCtr x="0" y="1273"/>
                                    </p:animMotion>
                                  </p:childTnLst>
                                </p:cTn>
                              </p:par>
                              <p:par>
                                <p:cTn id="10" presetID="1" presetClass="entr" presetSubtype="0" fill="hold" nodeType="withEffect">
                                  <p:stCondLst>
                                    <p:cond delay="0"/>
                                  </p:stCondLst>
                                  <p:childTnLst>
                                    <p:set>
                                      <p:cBhvr>
                                        <p:cTn id="11" dur="1" fill="hold">
                                          <p:stCondLst>
                                            <p:cond delay="299"/>
                                          </p:stCondLst>
                                        </p:cTn>
                                        <p:tgtEl>
                                          <p:spTgt spid="218"/>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300" fill="hold"/>
                                        <p:tgtEl>
                                          <p:spTgt spid="218"/>
                                        </p:tgtEl>
                                      </p:cBhvr>
                                      <p:by x="0" y="0"/>
                                    </p:animScale>
                                  </p:childTnLst>
                                </p:cTn>
                              </p:par>
                              <p:par>
                                <p:cTn id="14" presetID="1" presetClass="entr" presetSubtype="0" fill="hold" nodeType="withEffect">
                                  <p:stCondLst>
                                    <p:cond delay="0"/>
                                  </p:stCondLst>
                                  <p:childTnLst>
                                    <p:set>
                                      <p:cBhvr>
                                        <p:cTn id="15" dur="1" fill="hold">
                                          <p:stCondLst>
                                            <p:cond delay="299"/>
                                          </p:stCondLst>
                                        </p:cTn>
                                        <p:tgtEl>
                                          <p:spTgt spid="239"/>
                                        </p:tgtEl>
                                        <p:attrNameLst>
                                          <p:attrName>style.visibility</p:attrName>
                                        </p:attrNameLst>
                                      </p:cBhvr>
                                      <p:to>
                                        <p:strVal val="visible"/>
                                      </p:to>
                                    </p:set>
                                  </p:childTnLst>
                                </p:cTn>
                              </p:par>
                              <p:par>
                                <p:cTn id="16" presetID="6" presetClass="emph" presetSubtype="0" accel="100000" autoRev="1" fill="hold" nodeType="withEffect">
                                  <p:stCondLst>
                                    <p:cond delay="0"/>
                                  </p:stCondLst>
                                  <p:childTnLst>
                                    <p:animScale>
                                      <p:cBhvr>
                                        <p:cTn id="17" dur="300" fill="hold"/>
                                        <p:tgtEl>
                                          <p:spTgt spid="239"/>
                                        </p:tgtEl>
                                      </p:cBhvr>
                                      <p:by x="0" y="0"/>
                                    </p:animScale>
                                  </p:childTnLst>
                                </p:cTn>
                              </p:par>
                              <p:par>
                                <p:cTn id="18" presetID="1" presetClass="entr" presetSubtype="0" fill="hold" nodeType="withEffect">
                                  <p:stCondLst>
                                    <p:cond delay="0"/>
                                  </p:stCondLst>
                                  <p:childTnLst>
                                    <p:set>
                                      <p:cBhvr>
                                        <p:cTn id="19" dur="1" fill="hold">
                                          <p:stCondLst>
                                            <p:cond delay="299"/>
                                          </p:stCondLst>
                                        </p:cTn>
                                        <p:tgtEl>
                                          <p:spTgt spid="248"/>
                                        </p:tgtEl>
                                        <p:attrNameLst>
                                          <p:attrName>style.visibility</p:attrName>
                                        </p:attrNameLst>
                                      </p:cBhvr>
                                      <p:to>
                                        <p:strVal val="visible"/>
                                      </p:to>
                                    </p:set>
                                  </p:childTnLst>
                                </p:cTn>
                              </p:par>
                              <p:par>
                                <p:cTn id="20" presetID="6" presetClass="emph" presetSubtype="0" accel="100000" autoRev="1" fill="hold" nodeType="withEffect">
                                  <p:stCondLst>
                                    <p:cond delay="0"/>
                                  </p:stCondLst>
                                  <p:childTnLst>
                                    <p:animScale>
                                      <p:cBhvr>
                                        <p:cTn id="21" dur="300" fill="hold"/>
                                        <p:tgtEl>
                                          <p:spTgt spid="248"/>
                                        </p:tgtEl>
                                      </p:cBhvr>
                                      <p:by x="0" y="0"/>
                                    </p:animScale>
                                  </p:childTnLst>
                                </p:cTn>
                              </p:par>
                              <p:par>
                                <p:cTn id="22" presetID="1" presetClass="entr" presetSubtype="0" fill="hold" nodeType="withEffect">
                                  <p:stCondLst>
                                    <p:cond delay="0"/>
                                  </p:stCondLst>
                                  <p:childTnLst>
                                    <p:set>
                                      <p:cBhvr>
                                        <p:cTn id="23" dur="1" fill="hold">
                                          <p:stCondLst>
                                            <p:cond delay="299"/>
                                          </p:stCondLst>
                                        </p:cTn>
                                        <p:tgtEl>
                                          <p:spTgt spid="245"/>
                                        </p:tgtEl>
                                        <p:attrNameLst>
                                          <p:attrName>style.visibility</p:attrName>
                                        </p:attrNameLst>
                                      </p:cBhvr>
                                      <p:to>
                                        <p:strVal val="visible"/>
                                      </p:to>
                                    </p:set>
                                  </p:childTnLst>
                                </p:cTn>
                              </p:par>
                              <p:par>
                                <p:cTn id="24" presetID="6" presetClass="emph" presetSubtype="0" accel="100000" autoRev="1" fill="hold" nodeType="withEffect">
                                  <p:stCondLst>
                                    <p:cond delay="0"/>
                                  </p:stCondLst>
                                  <p:childTnLst>
                                    <p:animScale>
                                      <p:cBhvr>
                                        <p:cTn id="25" dur="300" fill="hold"/>
                                        <p:tgtEl>
                                          <p:spTgt spid="245"/>
                                        </p:tgtEl>
                                      </p:cBhvr>
                                      <p:by x="0" y="0"/>
                                    </p:animScale>
                                  </p:childTnLst>
                                </p:cTn>
                              </p:par>
                              <p:par>
                                <p:cTn id="26" presetID="1" presetClass="entr" presetSubtype="0" fill="hold" nodeType="withEffect">
                                  <p:stCondLst>
                                    <p:cond delay="0"/>
                                  </p:stCondLst>
                                  <p:childTnLst>
                                    <p:set>
                                      <p:cBhvr>
                                        <p:cTn id="27" dur="1" fill="hold">
                                          <p:stCondLst>
                                            <p:cond delay="299"/>
                                          </p:stCondLst>
                                        </p:cTn>
                                        <p:tgtEl>
                                          <p:spTgt spid="202"/>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300" fill="hold"/>
                                        <p:tgtEl>
                                          <p:spTgt spid="202"/>
                                        </p:tgtEl>
                                      </p:cBhvr>
                                      <p:by x="0" y="0"/>
                                    </p:animScale>
                                  </p:childTnLst>
                                </p:cTn>
                              </p:par>
                              <p:par>
                                <p:cTn id="30" presetID="1" presetClass="entr" presetSubtype="0" fill="hold" nodeType="withEffect">
                                  <p:stCondLst>
                                    <p:cond delay="0"/>
                                  </p:stCondLst>
                                  <p:childTnLst>
                                    <p:set>
                                      <p:cBhvr>
                                        <p:cTn id="31" dur="1" fill="hold">
                                          <p:stCondLst>
                                            <p:cond delay="299"/>
                                          </p:stCondLst>
                                        </p:cTn>
                                        <p:tgtEl>
                                          <p:spTgt spid="329"/>
                                        </p:tgtEl>
                                        <p:attrNameLst>
                                          <p:attrName>style.visibility</p:attrName>
                                        </p:attrNameLst>
                                      </p:cBhvr>
                                      <p:to>
                                        <p:strVal val="visible"/>
                                      </p:to>
                                    </p:set>
                                  </p:childTnLst>
                                </p:cTn>
                              </p:par>
                              <p:par>
                                <p:cTn id="32" presetID="6" presetClass="emph" presetSubtype="0" accel="100000" autoRev="1" fill="hold" nodeType="withEffect">
                                  <p:stCondLst>
                                    <p:cond delay="0"/>
                                  </p:stCondLst>
                                  <p:childTnLst>
                                    <p:animScale>
                                      <p:cBhvr>
                                        <p:cTn id="33" dur="300" fill="hold"/>
                                        <p:tgtEl>
                                          <p:spTgt spid="329"/>
                                        </p:tgtEl>
                                      </p:cBhvr>
                                      <p:by x="0" y="0"/>
                                    </p:animScale>
                                  </p:childTnLst>
                                </p:cTn>
                              </p:par>
                              <p:par>
                                <p:cTn id="34" presetID="1" presetClass="entr" presetSubtype="0" fill="hold" nodeType="withEffect">
                                  <p:stCondLst>
                                    <p:cond delay="0"/>
                                  </p:stCondLst>
                                  <p:childTnLst>
                                    <p:set>
                                      <p:cBhvr>
                                        <p:cTn id="35" dur="1" fill="hold">
                                          <p:stCondLst>
                                            <p:cond delay="299"/>
                                          </p:stCondLst>
                                        </p:cTn>
                                        <p:tgtEl>
                                          <p:spTgt spid="323"/>
                                        </p:tgtEl>
                                        <p:attrNameLst>
                                          <p:attrName>style.visibility</p:attrName>
                                        </p:attrNameLst>
                                      </p:cBhvr>
                                      <p:to>
                                        <p:strVal val="visible"/>
                                      </p:to>
                                    </p:set>
                                  </p:childTnLst>
                                </p:cTn>
                              </p:par>
                              <p:par>
                                <p:cTn id="36" presetID="6" presetClass="emph" presetSubtype="0" accel="100000" autoRev="1" fill="hold" nodeType="withEffect">
                                  <p:stCondLst>
                                    <p:cond delay="0"/>
                                  </p:stCondLst>
                                  <p:childTnLst>
                                    <p:animScale>
                                      <p:cBhvr>
                                        <p:cTn id="37" dur="300" fill="hold"/>
                                        <p:tgtEl>
                                          <p:spTgt spid="323"/>
                                        </p:tgtEl>
                                      </p:cBhvr>
                                      <p:by x="0" y="0"/>
                                    </p:animScale>
                                  </p:childTnLst>
                                </p:cTn>
                              </p:par>
                              <p:par>
                                <p:cTn id="38" presetID="1" presetClass="entr" presetSubtype="0" fill="hold" nodeType="withEffect">
                                  <p:stCondLst>
                                    <p:cond delay="0"/>
                                  </p:stCondLst>
                                  <p:childTnLst>
                                    <p:set>
                                      <p:cBhvr>
                                        <p:cTn id="39" dur="1" fill="hold">
                                          <p:stCondLst>
                                            <p:cond delay="299"/>
                                          </p:stCondLst>
                                        </p:cTn>
                                        <p:tgtEl>
                                          <p:spTgt spid="326"/>
                                        </p:tgtEl>
                                        <p:attrNameLst>
                                          <p:attrName>style.visibility</p:attrName>
                                        </p:attrNameLst>
                                      </p:cBhvr>
                                      <p:to>
                                        <p:strVal val="visible"/>
                                      </p:to>
                                    </p:set>
                                  </p:childTnLst>
                                </p:cTn>
                              </p:par>
                              <p:par>
                                <p:cTn id="40" presetID="6" presetClass="emph" presetSubtype="0" accel="100000" autoRev="1" fill="hold" nodeType="withEffect">
                                  <p:stCondLst>
                                    <p:cond delay="0"/>
                                  </p:stCondLst>
                                  <p:childTnLst>
                                    <p:animScale>
                                      <p:cBhvr>
                                        <p:cTn id="41" dur="300" fill="hold"/>
                                        <p:tgtEl>
                                          <p:spTgt spid="326"/>
                                        </p:tgtEl>
                                      </p:cBhvr>
                                      <p:by x="0" y="0"/>
                                    </p:animScale>
                                  </p:childTnLst>
                                </p:cTn>
                              </p:par>
                              <p:par>
                                <p:cTn id="42" presetID="1" presetClass="entr" presetSubtype="0" fill="hold" nodeType="withEffect">
                                  <p:stCondLst>
                                    <p:cond delay="0"/>
                                  </p:stCondLst>
                                  <p:childTnLst>
                                    <p:set>
                                      <p:cBhvr>
                                        <p:cTn id="43" dur="1" fill="hold">
                                          <p:stCondLst>
                                            <p:cond delay="299"/>
                                          </p:stCondLst>
                                        </p:cTn>
                                        <p:tgtEl>
                                          <p:spTgt spid="214"/>
                                        </p:tgtEl>
                                        <p:attrNameLst>
                                          <p:attrName>style.visibility</p:attrName>
                                        </p:attrNameLst>
                                      </p:cBhvr>
                                      <p:to>
                                        <p:strVal val="visible"/>
                                      </p:to>
                                    </p:set>
                                  </p:childTnLst>
                                </p:cTn>
                              </p:par>
                              <p:par>
                                <p:cTn id="44" presetID="6" presetClass="emph" presetSubtype="0" accel="100000" autoRev="1" fill="hold" nodeType="withEffect">
                                  <p:stCondLst>
                                    <p:cond delay="0"/>
                                  </p:stCondLst>
                                  <p:childTnLst>
                                    <p:animScale>
                                      <p:cBhvr>
                                        <p:cTn id="45" dur="300" fill="hold"/>
                                        <p:tgtEl>
                                          <p:spTgt spid="214"/>
                                        </p:tgtEl>
                                      </p:cBhvr>
                                      <p:by x="0" y="0"/>
                                    </p:animScale>
                                  </p:childTnLst>
                                </p:cTn>
                              </p:par>
                              <p:par>
                                <p:cTn id="46" presetID="1" presetClass="entr" presetSubtype="0" fill="hold" nodeType="withEffect">
                                  <p:stCondLst>
                                    <p:cond delay="0"/>
                                  </p:stCondLst>
                                  <p:childTnLst>
                                    <p:set>
                                      <p:cBhvr>
                                        <p:cTn id="47" dur="1" fill="hold">
                                          <p:stCondLst>
                                            <p:cond delay="299"/>
                                          </p:stCondLst>
                                        </p:cTn>
                                        <p:tgtEl>
                                          <p:spTgt spid="233"/>
                                        </p:tgtEl>
                                        <p:attrNameLst>
                                          <p:attrName>style.visibility</p:attrName>
                                        </p:attrNameLst>
                                      </p:cBhvr>
                                      <p:to>
                                        <p:strVal val="visible"/>
                                      </p:to>
                                    </p:set>
                                  </p:childTnLst>
                                </p:cTn>
                              </p:par>
                              <p:par>
                                <p:cTn id="48" presetID="6" presetClass="emph" presetSubtype="0" accel="100000" autoRev="1" fill="hold" nodeType="withEffect">
                                  <p:stCondLst>
                                    <p:cond delay="0"/>
                                  </p:stCondLst>
                                  <p:childTnLst>
                                    <p:animScale>
                                      <p:cBhvr>
                                        <p:cTn id="49" dur="300" fill="hold"/>
                                        <p:tgtEl>
                                          <p:spTgt spid="233"/>
                                        </p:tgtEl>
                                      </p:cBhvr>
                                      <p:by x="0" y="0"/>
                                    </p:animScale>
                                  </p:childTnLst>
                                </p:cTn>
                              </p:par>
                              <p:par>
                                <p:cTn id="50" presetID="1" presetClass="entr" presetSubtype="0" fill="hold" nodeType="withEffect">
                                  <p:stCondLst>
                                    <p:cond delay="0"/>
                                  </p:stCondLst>
                                  <p:childTnLst>
                                    <p:set>
                                      <p:cBhvr>
                                        <p:cTn id="51" dur="1" fill="hold">
                                          <p:stCondLst>
                                            <p:cond delay="299"/>
                                          </p:stCondLst>
                                        </p:cTn>
                                        <p:tgtEl>
                                          <p:spTgt spid="320"/>
                                        </p:tgtEl>
                                        <p:attrNameLst>
                                          <p:attrName>style.visibility</p:attrName>
                                        </p:attrNameLst>
                                      </p:cBhvr>
                                      <p:to>
                                        <p:strVal val="visible"/>
                                      </p:to>
                                    </p:set>
                                  </p:childTnLst>
                                </p:cTn>
                              </p:par>
                              <p:par>
                                <p:cTn id="52" presetID="6" presetClass="emph" presetSubtype="0" accel="100000" autoRev="1" fill="hold" nodeType="withEffect">
                                  <p:stCondLst>
                                    <p:cond delay="0"/>
                                  </p:stCondLst>
                                  <p:childTnLst>
                                    <p:animScale>
                                      <p:cBhvr>
                                        <p:cTn id="53" dur="300" fill="hold"/>
                                        <p:tgtEl>
                                          <p:spTgt spid="320"/>
                                        </p:tgtEl>
                                      </p:cBhvr>
                                      <p:by x="0" y="0"/>
                                    </p:animScale>
                                  </p:childTnLst>
                                </p:cTn>
                              </p:par>
                              <p:par>
                                <p:cTn id="54" presetID="1" presetClass="entr" presetSubtype="0" fill="hold" nodeType="withEffect">
                                  <p:stCondLst>
                                    <p:cond delay="0"/>
                                  </p:stCondLst>
                                  <p:childTnLst>
                                    <p:set>
                                      <p:cBhvr>
                                        <p:cTn id="55" dur="1" fill="hold">
                                          <p:stCondLst>
                                            <p:cond delay="299"/>
                                          </p:stCondLst>
                                        </p:cTn>
                                        <p:tgtEl>
                                          <p:spTgt spid="227"/>
                                        </p:tgtEl>
                                        <p:attrNameLst>
                                          <p:attrName>style.visibility</p:attrName>
                                        </p:attrNameLst>
                                      </p:cBhvr>
                                      <p:to>
                                        <p:strVal val="visible"/>
                                      </p:to>
                                    </p:set>
                                  </p:childTnLst>
                                </p:cTn>
                              </p:par>
                              <p:par>
                                <p:cTn id="56" presetID="6" presetClass="emph" presetSubtype="0" accel="100000" autoRev="1" fill="hold" nodeType="withEffect">
                                  <p:stCondLst>
                                    <p:cond delay="0"/>
                                  </p:stCondLst>
                                  <p:childTnLst>
                                    <p:animScale>
                                      <p:cBhvr>
                                        <p:cTn id="57" dur="300" fill="hold"/>
                                        <p:tgtEl>
                                          <p:spTgt spid="227"/>
                                        </p:tgtEl>
                                      </p:cBhvr>
                                      <p:by x="0" y="0"/>
                                    </p:animScale>
                                  </p:childTnLst>
                                </p:cTn>
                              </p:par>
                              <p:par>
                                <p:cTn id="58" presetID="1" presetClass="entr" presetSubtype="0" fill="hold" nodeType="withEffect">
                                  <p:stCondLst>
                                    <p:cond delay="0"/>
                                  </p:stCondLst>
                                  <p:childTnLst>
                                    <p:set>
                                      <p:cBhvr>
                                        <p:cTn id="59" dur="1" fill="hold">
                                          <p:stCondLst>
                                            <p:cond delay="299"/>
                                          </p:stCondLst>
                                        </p:cTn>
                                        <p:tgtEl>
                                          <p:spTgt spid="242"/>
                                        </p:tgtEl>
                                        <p:attrNameLst>
                                          <p:attrName>style.visibility</p:attrName>
                                        </p:attrNameLst>
                                      </p:cBhvr>
                                      <p:to>
                                        <p:strVal val="visible"/>
                                      </p:to>
                                    </p:set>
                                  </p:childTnLst>
                                </p:cTn>
                              </p:par>
                              <p:par>
                                <p:cTn id="60" presetID="6" presetClass="emph" presetSubtype="0" accel="100000" autoRev="1" fill="hold" nodeType="withEffect">
                                  <p:stCondLst>
                                    <p:cond delay="0"/>
                                  </p:stCondLst>
                                  <p:childTnLst>
                                    <p:animScale>
                                      <p:cBhvr>
                                        <p:cTn id="61" dur="300" fill="hold"/>
                                        <p:tgtEl>
                                          <p:spTgt spid="242"/>
                                        </p:tgtEl>
                                      </p:cBhvr>
                                      <p:by x="0" y="0"/>
                                    </p:animScale>
                                  </p:childTnLst>
                                </p:cTn>
                              </p:par>
                              <p:par>
                                <p:cTn id="62" presetID="1" presetClass="entr" presetSubtype="0" fill="hold" nodeType="withEffect">
                                  <p:stCondLst>
                                    <p:cond delay="0"/>
                                  </p:stCondLst>
                                  <p:childTnLst>
                                    <p:set>
                                      <p:cBhvr>
                                        <p:cTn id="63" dur="1" fill="hold">
                                          <p:stCondLst>
                                            <p:cond delay="299"/>
                                          </p:stCondLst>
                                        </p:cTn>
                                        <p:tgtEl>
                                          <p:spTgt spid="236"/>
                                        </p:tgtEl>
                                        <p:attrNameLst>
                                          <p:attrName>style.visibility</p:attrName>
                                        </p:attrNameLst>
                                      </p:cBhvr>
                                      <p:to>
                                        <p:strVal val="visible"/>
                                      </p:to>
                                    </p:set>
                                  </p:childTnLst>
                                </p:cTn>
                              </p:par>
                              <p:par>
                                <p:cTn id="64" presetID="6" presetClass="emph" presetSubtype="0" accel="100000" autoRev="1" fill="hold" nodeType="withEffect">
                                  <p:stCondLst>
                                    <p:cond delay="0"/>
                                  </p:stCondLst>
                                  <p:childTnLst>
                                    <p:animScale>
                                      <p:cBhvr>
                                        <p:cTn id="65" dur="300" fill="hold"/>
                                        <p:tgtEl>
                                          <p:spTgt spid="236"/>
                                        </p:tgtEl>
                                      </p:cBhvr>
                                      <p:by x="0" y="0"/>
                                    </p:animScale>
                                  </p:childTnLst>
                                </p:cTn>
                              </p:par>
                              <p:par>
                                <p:cTn id="66" presetID="1" presetClass="entr" presetSubtype="0" fill="hold" nodeType="withEffect">
                                  <p:stCondLst>
                                    <p:cond delay="0"/>
                                  </p:stCondLst>
                                  <p:childTnLst>
                                    <p:set>
                                      <p:cBhvr>
                                        <p:cTn id="67" dur="1" fill="hold">
                                          <p:stCondLst>
                                            <p:cond delay="299"/>
                                          </p:stCondLst>
                                        </p:cTn>
                                        <p:tgtEl>
                                          <p:spTgt spid="224"/>
                                        </p:tgtEl>
                                        <p:attrNameLst>
                                          <p:attrName>style.visibility</p:attrName>
                                        </p:attrNameLst>
                                      </p:cBhvr>
                                      <p:to>
                                        <p:strVal val="visible"/>
                                      </p:to>
                                    </p:set>
                                  </p:childTnLst>
                                </p:cTn>
                              </p:par>
                              <p:par>
                                <p:cTn id="68" presetID="6" presetClass="emph" presetSubtype="0" accel="100000" autoRev="1" fill="hold" nodeType="withEffect">
                                  <p:stCondLst>
                                    <p:cond delay="0"/>
                                  </p:stCondLst>
                                  <p:childTnLst>
                                    <p:animScale>
                                      <p:cBhvr>
                                        <p:cTn id="69" dur="300" fill="hold"/>
                                        <p:tgtEl>
                                          <p:spTgt spid="224"/>
                                        </p:tgtEl>
                                      </p:cBhvr>
                                      <p:by x="0" y="0"/>
                                    </p:animScale>
                                  </p:childTnLst>
                                </p:cTn>
                              </p:par>
                              <p:par>
                                <p:cTn id="70" presetID="1" presetClass="entr" presetSubtype="0" fill="hold" nodeType="withEffect">
                                  <p:stCondLst>
                                    <p:cond delay="0"/>
                                  </p:stCondLst>
                                  <p:childTnLst>
                                    <p:set>
                                      <p:cBhvr>
                                        <p:cTn id="71" dur="1" fill="hold">
                                          <p:stCondLst>
                                            <p:cond delay="299"/>
                                          </p:stCondLst>
                                        </p:cTn>
                                        <p:tgtEl>
                                          <p:spTgt spid="221"/>
                                        </p:tgtEl>
                                        <p:attrNameLst>
                                          <p:attrName>style.visibility</p:attrName>
                                        </p:attrNameLst>
                                      </p:cBhvr>
                                      <p:to>
                                        <p:strVal val="visible"/>
                                      </p:to>
                                    </p:set>
                                  </p:childTnLst>
                                </p:cTn>
                              </p:par>
                              <p:par>
                                <p:cTn id="72" presetID="6" presetClass="emph" presetSubtype="0" accel="100000" autoRev="1" fill="hold" nodeType="withEffect">
                                  <p:stCondLst>
                                    <p:cond delay="0"/>
                                  </p:stCondLst>
                                  <p:childTnLst>
                                    <p:animScale>
                                      <p:cBhvr>
                                        <p:cTn id="73" dur="300" fill="hold"/>
                                        <p:tgtEl>
                                          <p:spTgt spid="221"/>
                                        </p:tgtEl>
                                      </p:cBhvr>
                                      <p:by x="0" y="0"/>
                                    </p:animScale>
                                  </p:childTnLst>
                                </p:cTn>
                              </p:par>
                              <p:par>
                                <p:cTn id="74" presetID="1" presetClass="entr" presetSubtype="0" fill="hold" nodeType="withEffect">
                                  <p:stCondLst>
                                    <p:cond delay="0"/>
                                  </p:stCondLst>
                                  <p:childTnLst>
                                    <p:set>
                                      <p:cBhvr>
                                        <p:cTn id="75" dur="1" fill="hold">
                                          <p:stCondLst>
                                            <p:cond delay="299"/>
                                          </p:stCondLst>
                                        </p:cTn>
                                        <p:tgtEl>
                                          <p:spTgt spid="290"/>
                                        </p:tgtEl>
                                        <p:attrNameLst>
                                          <p:attrName>style.visibility</p:attrName>
                                        </p:attrNameLst>
                                      </p:cBhvr>
                                      <p:to>
                                        <p:strVal val="visible"/>
                                      </p:to>
                                    </p:set>
                                  </p:childTnLst>
                                </p:cTn>
                              </p:par>
                              <p:par>
                                <p:cTn id="76" presetID="6" presetClass="emph" presetSubtype="0" accel="100000" autoRev="1" fill="hold" nodeType="withEffect">
                                  <p:stCondLst>
                                    <p:cond delay="0"/>
                                  </p:stCondLst>
                                  <p:childTnLst>
                                    <p:animScale>
                                      <p:cBhvr>
                                        <p:cTn id="77" dur="300" fill="hold"/>
                                        <p:tgtEl>
                                          <p:spTgt spid="290"/>
                                        </p:tgtEl>
                                      </p:cBhvr>
                                      <p:by x="0" y="0"/>
                                    </p:animScale>
                                  </p:childTnLst>
                                </p:cTn>
                              </p:par>
                              <p:par>
                                <p:cTn id="78" presetID="1" presetClass="entr" presetSubtype="0" fill="hold" nodeType="withEffect">
                                  <p:stCondLst>
                                    <p:cond delay="0"/>
                                  </p:stCondLst>
                                  <p:childTnLst>
                                    <p:set>
                                      <p:cBhvr>
                                        <p:cTn id="79" dur="1" fill="hold">
                                          <p:stCondLst>
                                            <p:cond delay="299"/>
                                          </p:stCondLst>
                                        </p:cTn>
                                        <p:tgtEl>
                                          <p:spTgt spid="312"/>
                                        </p:tgtEl>
                                        <p:attrNameLst>
                                          <p:attrName>style.visibility</p:attrName>
                                        </p:attrNameLst>
                                      </p:cBhvr>
                                      <p:to>
                                        <p:strVal val="visible"/>
                                      </p:to>
                                    </p:set>
                                  </p:childTnLst>
                                </p:cTn>
                              </p:par>
                              <p:par>
                                <p:cTn id="80" presetID="6" presetClass="emph" presetSubtype="0" accel="100000" autoRev="1" fill="hold" nodeType="withEffect">
                                  <p:stCondLst>
                                    <p:cond delay="0"/>
                                  </p:stCondLst>
                                  <p:childTnLst>
                                    <p:animScale>
                                      <p:cBhvr>
                                        <p:cTn id="81" dur="300" fill="hold"/>
                                        <p:tgtEl>
                                          <p:spTgt spid="312"/>
                                        </p:tgtEl>
                                      </p:cBhvr>
                                      <p:by x="0" y="0"/>
                                    </p:animScale>
                                  </p:childTnLst>
                                </p:cTn>
                              </p:par>
                              <p:par>
                                <p:cTn id="82" presetID="1" presetClass="entr" presetSubtype="0" fill="hold" nodeType="withEffect">
                                  <p:stCondLst>
                                    <p:cond delay="0"/>
                                  </p:stCondLst>
                                  <p:childTnLst>
                                    <p:set>
                                      <p:cBhvr>
                                        <p:cTn id="83" dur="1" fill="hold">
                                          <p:stCondLst>
                                            <p:cond delay="299"/>
                                          </p:stCondLst>
                                        </p:cTn>
                                        <p:tgtEl>
                                          <p:spTgt spid="302"/>
                                        </p:tgtEl>
                                        <p:attrNameLst>
                                          <p:attrName>style.visibility</p:attrName>
                                        </p:attrNameLst>
                                      </p:cBhvr>
                                      <p:to>
                                        <p:strVal val="visible"/>
                                      </p:to>
                                    </p:set>
                                  </p:childTnLst>
                                </p:cTn>
                              </p:par>
                              <p:par>
                                <p:cTn id="84" presetID="6" presetClass="emph" presetSubtype="0" accel="100000" autoRev="1" fill="hold" nodeType="withEffect">
                                  <p:stCondLst>
                                    <p:cond delay="0"/>
                                  </p:stCondLst>
                                  <p:childTnLst>
                                    <p:animScale>
                                      <p:cBhvr>
                                        <p:cTn id="85" dur="300" fill="hold"/>
                                        <p:tgtEl>
                                          <p:spTgt spid="302"/>
                                        </p:tgtEl>
                                      </p:cBhvr>
                                      <p:by x="0" y="0"/>
                                    </p:animScale>
                                  </p:childTnLst>
                                </p:cTn>
                              </p:par>
                              <p:par>
                                <p:cTn id="86" presetID="1" presetClass="entr" presetSubtype="0" fill="hold" nodeType="withEffect">
                                  <p:stCondLst>
                                    <p:cond delay="0"/>
                                  </p:stCondLst>
                                  <p:childTnLst>
                                    <p:set>
                                      <p:cBhvr>
                                        <p:cTn id="87" dur="1" fill="hold">
                                          <p:stCondLst>
                                            <p:cond delay="299"/>
                                          </p:stCondLst>
                                        </p:cTn>
                                        <p:tgtEl>
                                          <p:spTgt spid="299"/>
                                        </p:tgtEl>
                                        <p:attrNameLst>
                                          <p:attrName>style.visibility</p:attrName>
                                        </p:attrNameLst>
                                      </p:cBhvr>
                                      <p:to>
                                        <p:strVal val="visible"/>
                                      </p:to>
                                    </p:set>
                                  </p:childTnLst>
                                </p:cTn>
                              </p:par>
                              <p:par>
                                <p:cTn id="88" presetID="6" presetClass="emph" presetSubtype="0" accel="100000" autoRev="1" fill="hold" nodeType="withEffect">
                                  <p:stCondLst>
                                    <p:cond delay="0"/>
                                  </p:stCondLst>
                                  <p:childTnLst>
                                    <p:animScale>
                                      <p:cBhvr>
                                        <p:cTn id="89" dur="300" fill="hold"/>
                                        <p:tgtEl>
                                          <p:spTgt spid="299"/>
                                        </p:tgtEl>
                                      </p:cBhvr>
                                      <p:by x="0" y="0"/>
                                    </p:animScale>
                                  </p:childTnLst>
                                </p:cTn>
                              </p:par>
                              <p:par>
                                <p:cTn id="90" presetID="1" presetClass="entr" presetSubtype="0" fill="hold" nodeType="withEffect">
                                  <p:stCondLst>
                                    <p:cond delay="0"/>
                                  </p:stCondLst>
                                  <p:childTnLst>
                                    <p:set>
                                      <p:cBhvr>
                                        <p:cTn id="91" dur="1" fill="hold">
                                          <p:stCondLst>
                                            <p:cond delay="299"/>
                                          </p:stCondLst>
                                        </p:cTn>
                                        <p:tgtEl>
                                          <p:spTgt spid="230"/>
                                        </p:tgtEl>
                                        <p:attrNameLst>
                                          <p:attrName>style.visibility</p:attrName>
                                        </p:attrNameLst>
                                      </p:cBhvr>
                                      <p:to>
                                        <p:strVal val="visible"/>
                                      </p:to>
                                    </p:set>
                                  </p:childTnLst>
                                </p:cTn>
                              </p:par>
                              <p:par>
                                <p:cTn id="92" presetID="6" presetClass="emph" presetSubtype="0" accel="100000" autoRev="1" fill="hold" nodeType="withEffect">
                                  <p:stCondLst>
                                    <p:cond delay="0"/>
                                  </p:stCondLst>
                                  <p:childTnLst>
                                    <p:animScale>
                                      <p:cBhvr>
                                        <p:cTn id="93" dur="300" fill="hold"/>
                                        <p:tgtEl>
                                          <p:spTgt spid="230"/>
                                        </p:tgtEl>
                                      </p:cBhvr>
                                      <p:by x="0" y="0"/>
                                    </p:animScale>
                                  </p:childTnLst>
                                </p:cTn>
                              </p:par>
                              <p:par>
                                <p:cTn id="94" presetID="1" presetClass="entr" presetSubtype="0" fill="hold" nodeType="withEffect">
                                  <p:stCondLst>
                                    <p:cond delay="0"/>
                                  </p:stCondLst>
                                  <p:childTnLst>
                                    <p:set>
                                      <p:cBhvr>
                                        <p:cTn id="95" dur="1" fill="hold">
                                          <p:stCondLst>
                                            <p:cond delay="299"/>
                                          </p:stCondLst>
                                        </p:cTn>
                                        <p:tgtEl>
                                          <p:spTgt spid="315"/>
                                        </p:tgtEl>
                                        <p:attrNameLst>
                                          <p:attrName>style.visibility</p:attrName>
                                        </p:attrNameLst>
                                      </p:cBhvr>
                                      <p:to>
                                        <p:strVal val="visible"/>
                                      </p:to>
                                    </p:set>
                                  </p:childTnLst>
                                </p:cTn>
                              </p:par>
                              <p:par>
                                <p:cTn id="96" presetID="6" presetClass="emph" presetSubtype="0" accel="100000" autoRev="1" fill="hold" nodeType="withEffect">
                                  <p:stCondLst>
                                    <p:cond delay="0"/>
                                  </p:stCondLst>
                                  <p:childTnLst>
                                    <p:animScale>
                                      <p:cBhvr>
                                        <p:cTn id="97" dur="300" fill="hold"/>
                                        <p:tgtEl>
                                          <p:spTgt spid="315"/>
                                        </p:tgtEl>
                                      </p:cBhvr>
                                      <p:by x="0" y="0"/>
                                    </p:animScale>
                                  </p:childTnLst>
                                </p:cTn>
                              </p:par>
                              <p:par>
                                <p:cTn id="98" presetID="1" presetClass="entr" presetSubtype="0" fill="hold" nodeType="withEffect">
                                  <p:stCondLst>
                                    <p:cond delay="0"/>
                                  </p:stCondLst>
                                  <p:childTnLst>
                                    <p:set>
                                      <p:cBhvr>
                                        <p:cTn id="99" dur="1" fill="hold">
                                          <p:stCondLst>
                                            <p:cond delay="299"/>
                                          </p:stCondLst>
                                        </p:cTn>
                                        <p:tgtEl>
                                          <p:spTgt spid="254"/>
                                        </p:tgtEl>
                                        <p:attrNameLst>
                                          <p:attrName>style.visibility</p:attrName>
                                        </p:attrNameLst>
                                      </p:cBhvr>
                                      <p:to>
                                        <p:strVal val="visible"/>
                                      </p:to>
                                    </p:set>
                                  </p:childTnLst>
                                </p:cTn>
                              </p:par>
                              <p:par>
                                <p:cTn id="100" presetID="6" presetClass="emph" presetSubtype="0" accel="100000" autoRev="1" fill="hold" nodeType="withEffect">
                                  <p:stCondLst>
                                    <p:cond delay="0"/>
                                  </p:stCondLst>
                                  <p:childTnLst>
                                    <p:animScale>
                                      <p:cBhvr>
                                        <p:cTn id="101" dur="300" fill="hold"/>
                                        <p:tgtEl>
                                          <p:spTgt spid="254"/>
                                        </p:tgtEl>
                                      </p:cBhvr>
                                      <p:by x="0" y="0"/>
                                    </p:animScale>
                                  </p:childTnLst>
                                </p:cTn>
                              </p:par>
                              <p:par>
                                <p:cTn id="102" presetID="1" presetClass="entr" presetSubtype="0" fill="hold" nodeType="withEffect">
                                  <p:stCondLst>
                                    <p:cond delay="0"/>
                                  </p:stCondLst>
                                  <p:childTnLst>
                                    <p:set>
                                      <p:cBhvr>
                                        <p:cTn id="103" dur="1" fill="hold">
                                          <p:stCondLst>
                                            <p:cond delay="299"/>
                                          </p:stCondLst>
                                        </p:cTn>
                                        <p:tgtEl>
                                          <p:spTgt spid="264"/>
                                        </p:tgtEl>
                                        <p:attrNameLst>
                                          <p:attrName>style.visibility</p:attrName>
                                        </p:attrNameLst>
                                      </p:cBhvr>
                                      <p:to>
                                        <p:strVal val="visible"/>
                                      </p:to>
                                    </p:set>
                                  </p:childTnLst>
                                </p:cTn>
                              </p:par>
                              <p:par>
                                <p:cTn id="104" presetID="6" presetClass="emph" presetSubtype="0" accel="100000" autoRev="1" fill="hold" nodeType="withEffect">
                                  <p:stCondLst>
                                    <p:cond delay="0"/>
                                  </p:stCondLst>
                                  <p:childTnLst>
                                    <p:animScale>
                                      <p:cBhvr>
                                        <p:cTn id="105" dur="300" fill="hold"/>
                                        <p:tgtEl>
                                          <p:spTgt spid="264"/>
                                        </p:tgtEl>
                                      </p:cBhvr>
                                      <p:by x="0" y="0"/>
                                    </p:animScale>
                                  </p:childTnLst>
                                </p:cTn>
                              </p:par>
                              <p:par>
                                <p:cTn id="106" presetID="1" presetClass="entr" presetSubtype="0" fill="hold" nodeType="withEffect">
                                  <p:stCondLst>
                                    <p:cond delay="0"/>
                                  </p:stCondLst>
                                  <p:childTnLst>
                                    <p:set>
                                      <p:cBhvr>
                                        <p:cTn id="107" dur="1" fill="hold">
                                          <p:stCondLst>
                                            <p:cond delay="299"/>
                                          </p:stCondLst>
                                        </p:cTn>
                                        <p:tgtEl>
                                          <p:spTgt spid="305"/>
                                        </p:tgtEl>
                                        <p:attrNameLst>
                                          <p:attrName>style.visibility</p:attrName>
                                        </p:attrNameLst>
                                      </p:cBhvr>
                                      <p:to>
                                        <p:strVal val="visible"/>
                                      </p:to>
                                    </p:set>
                                  </p:childTnLst>
                                </p:cTn>
                              </p:par>
                              <p:par>
                                <p:cTn id="108" presetID="6" presetClass="emph" presetSubtype="0" accel="100000" autoRev="1" fill="hold" nodeType="withEffect">
                                  <p:stCondLst>
                                    <p:cond delay="0"/>
                                  </p:stCondLst>
                                  <p:childTnLst>
                                    <p:animScale>
                                      <p:cBhvr>
                                        <p:cTn id="109" dur="300" fill="hold"/>
                                        <p:tgtEl>
                                          <p:spTgt spid="305"/>
                                        </p:tgtEl>
                                      </p:cBhvr>
                                      <p:by x="0" y="0"/>
                                    </p:animScale>
                                  </p:childTnLst>
                                </p:cTn>
                              </p:par>
                              <p:par>
                                <p:cTn id="110" presetID="1" presetClass="entr" presetSubtype="0" fill="hold" nodeType="withEffect">
                                  <p:stCondLst>
                                    <p:cond delay="0"/>
                                  </p:stCondLst>
                                  <p:childTnLst>
                                    <p:set>
                                      <p:cBhvr>
                                        <p:cTn id="111" dur="1" fill="hold">
                                          <p:stCondLst>
                                            <p:cond delay="299"/>
                                          </p:stCondLst>
                                        </p:cTn>
                                        <p:tgtEl>
                                          <p:spTgt spid="296"/>
                                        </p:tgtEl>
                                        <p:attrNameLst>
                                          <p:attrName>style.visibility</p:attrName>
                                        </p:attrNameLst>
                                      </p:cBhvr>
                                      <p:to>
                                        <p:strVal val="visible"/>
                                      </p:to>
                                    </p:set>
                                  </p:childTnLst>
                                </p:cTn>
                              </p:par>
                              <p:par>
                                <p:cTn id="112" presetID="6" presetClass="emph" presetSubtype="0" accel="100000" autoRev="1" fill="hold" nodeType="withEffect">
                                  <p:stCondLst>
                                    <p:cond delay="0"/>
                                  </p:stCondLst>
                                  <p:childTnLst>
                                    <p:animScale>
                                      <p:cBhvr>
                                        <p:cTn id="113" dur="300" fill="hold"/>
                                        <p:tgtEl>
                                          <p:spTgt spid="296"/>
                                        </p:tgtEl>
                                      </p:cBhvr>
                                      <p:by x="0" y="0"/>
                                    </p:animScale>
                                  </p:childTnLst>
                                </p:cTn>
                              </p:par>
                              <p:par>
                                <p:cTn id="114" presetID="1" presetClass="entr" presetSubtype="0" fill="hold" nodeType="withEffect">
                                  <p:stCondLst>
                                    <p:cond delay="0"/>
                                  </p:stCondLst>
                                  <p:childTnLst>
                                    <p:set>
                                      <p:cBhvr>
                                        <p:cTn id="115" dur="1" fill="hold">
                                          <p:stCondLst>
                                            <p:cond delay="299"/>
                                          </p:stCondLst>
                                        </p:cTn>
                                        <p:tgtEl>
                                          <p:spTgt spid="251"/>
                                        </p:tgtEl>
                                        <p:attrNameLst>
                                          <p:attrName>style.visibility</p:attrName>
                                        </p:attrNameLst>
                                      </p:cBhvr>
                                      <p:to>
                                        <p:strVal val="visible"/>
                                      </p:to>
                                    </p:set>
                                  </p:childTnLst>
                                </p:cTn>
                              </p:par>
                              <p:par>
                                <p:cTn id="116" presetID="6" presetClass="emph" presetSubtype="0" accel="100000" autoRev="1" fill="hold" nodeType="withEffect">
                                  <p:stCondLst>
                                    <p:cond delay="0"/>
                                  </p:stCondLst>
                                  <p:childTnLst>
                                    <p:animScale>
                                      <p:cBhvr>
                                        <p:cTn id="117" dur="300" fill="hold"/>
                                        <p:tgtEl>
                                          <p:spTgt spid="251"/>
                                        </p:tgtEl>
                                      </p:cBhvr>
                                      <p:by x="0" y="0"/>
                                    </p:animScale>
                                  </p:childTnLst>
                                </p:cTn>
                              </p:par>
                              <p:par>
                                <p:cTn id="118" presetID="1" presetClass="entr" presetSubtype="0" fill="hold" nodeType="withEffect">
                                  <p:stCondLst>
                                    <p:cond delay="0"/>
                                  </p:stCondLst>
                                  <p:childTnLst>
                                    <p:set>
                                      <p:cBhvr>
                                        <p:cTn id="119" dur="1" fill="hold">
                                          <p:stCondLst>
                                            <p:cond delay="299"/>
                                          </p:stCondLst>
                                        </p:cTn>
                                        <p:tgtEl>
                                          <p:spTgt spid="287"/>
                                        </p:tgtEl>
                                        <p:attrNameLst>
                                          <p:attrName>style.visibility</p:attrName>
                                        </p:attrNameLst>
                                      </p:cBhvr>
                                      <p:to>
                                        <p:strVal val="visible"/>
                                      </p:to>
                                    </p:set>
                                  </p:childTnLst>
                                </p:cTn>
                              </p:par>
                              <p:par>
                                <p:cTn id="120" presetID="6" presetClass="emph" presetSubtype="0" accel="100000" autoRev="1" fill="hold" nodeType="withEffect">
                                  <p:stCondLst>
                                    <p:cond delay="0"/>
                                  </p:stCondLst>
                                  <p:childTnLst>
                                    <p:animScale>
                                      <p:cBhvr>
                                        <p:cTn id="121" dur="300" fill="hold"/>
                                        <p:tgtEl>
                                          <p:spTgt spid="287"/>
                                        </p:tgtEl>
                                      </p:cBhvr>
                                      <p:by x="0" y="0"/>
                                    </p:animScale>
                                  </p:childTnLst>
                                </p:cTn>
                              </p:par>
                              <p:par>
                                <p:cTn id="122" presetID="1" presetClass="entr" presetSubtype="0" fill="hold" nodeType="withEffect">
                                  <p:stCondLst>
                                    <p:cond delay="0"/>
                                  </p:stCondLst>
                                  <p:childTnLst>
                                    <p:set>
                                      <p:cBhvr>
                                        <p:cTn id="123" dur="1" fill="hold">
                                          <p:stCondLst>
                                            <p:cond delay="299"/>
                                          </p:stCondLst>
                                        </p:cTn>
                                        <p:tgtEl>
                                          <p:spTgt spid="284"/>
                                        </p:tgtEl>
                                        <p:attrNameLst>
                                          <p:attrName>style.visibility</p:attrName>
                                        </p:attrNameLst>
                                      </p:cBhvr>
                                      <p:to>
                                        <p:strVal val="visible"/>
                                      </p:to>
                                    </p:set>
                                  </p:childTnLst>
                                </p:cTn>
                              </p:par>
                              <p:par>
                                <p:cTn id="124" presetID="6" presetClass="emph" presetSubtype="0" accel="100000" autoRev="1" fill="hold" nodeType="withEffect">
                                  <p:stCondLst>
                                    <p:cond delay="0"/>
                                  </p:stCondLst>
                                  <p:childTnLst>
                                    <p:animScale>
                                      <p:cBhvr>
                                        <p:cTn id="125" dur="300" fill="hold"/>
                                        <p:tgtEl>
                                          <p:spTgt spid="284"/>
                                        </p:tgtEl>
                                      </p:cBhvr>
                                      <p:by x="0" y="0"/>
                                    </p:animScale>
                                  </p:childTnLst>
                                </p:cTn>
                              </p:par>
                              <p:par>
                                <p:cTn id="126" presetID="1" presetClass="entr" presetSubtype="0" fill="hold" nodeType="withEffect">
                                  <p:stCondLst>
                                    <p:cond delay="0"/>
                                  </p:stCondLst>
                                  <p:childTnLst>
                                    <p:set>
                                      <p:cBhvr>
                                        <p:cTn id="127" dur="1" fill="hold">
                                          <p:stCondLst>
                                            <p:cond delay="299"/>
                                          </p:stCondLst>
                                        </p:cTn>
                                        <p:tgtEl>
                                          <p:spTgt spid="4"/>
                                        </p:tgtEl>
                                        <p:attrNameLst>
                                          <p:attrName>style.visibility</p:attrName>
                                        </p:attrNameLst>
                                      </p:cBhvr>
                                      <p:to>
                                        <p:strVal val="visible"/>
                                      </p:to>
                                    </p:set>
                                  </p:childTnLst>
                                </p:cTn>
                              </p:par>
                              <p:par>
                                <p:cTn id="128" presetID="6" presetClass="emph" presetSubtype="0" accel="100000" autoRev="1" fill="hold" nodeType="withEffect">
                                  <p:stCondLst>
                                    <p:cond delay="0"/>
                                  </p:stCondLst>
                                  <p:childTnLst>
                                    <p:animScale>
                                      <p:cBhvr>
                                        <p:cTn id="129" dur="300" fill="hold"/>
                                        <p:tgtEl>
                                          <p:spTgt spid="4"/>
                                        </p:tgtEl>
                                      </p:cBhvr>
                                      <p:by x="0" y="0"/>
                                    </p:animScale>
                                  </p:childTnLst>
                                </p:cTn>
                              </p:par>
                              <p:par>
                                <p:cTn id="130" presetID="1" presetClass="entr" presetSubtype="0" fill="hold" nodeType="withEffect">
                                  <p:stCondLst>
                                    <p:cond delay="0"/>
                                  </p:stCondLst>
                                  <p:childTnLst>
                                    <p:set>
                                      <p:cBhvr>
                                        <p:cTn id="131" dur="1" fill="hold">
                                          <p:stCondLst>
                                            <p:cond delay="299"/>
                                          </p:stCondLst>
                                        </p:cTn>
                                        <p:tgtEl>
                                          <p:spTgt spid="5"/>
                                        </p:tgtEl>
                                        <p:attrNameLst>
                                          <p:attrName>style.visibility</p:attrName>
                                        </p:attrNameLst>
                                      </p:cBhvr>
                                      <p:to>
                                        <p:strVal val="visible"/>
                                      </p:to>
                                    </p:set>
                                  </p:childTnLst>
                                </p:cTn>
                              </p:par>
                              <p:par>
                                <p:cTn id="132" presetID="6" presetClass="emph" presetSubtype="0" accel="100000" autoRev="1" fill="hold" nodeType="withEffect">
                                  <p:stCondLst>
                                    <p:cond delay="0"/>
                                  </p:stCondLst>
                                  <p:childTnLst>
                                    <p:animScale>
                                      <p:cBhvr>
                                        <p:cTn id="133" dur="300" fill="hold"/>
                                        <p:tgtEl>
                                          <p:spTgt spid="5"/>
                                        </p:tgtEl>
                                      </p:cBhvr>
                                      <p:by x="0" y="0"/>
                                    </p:animScale>
                                  </p:childTnLst>
                                </p:cTn>
                              </p:par>
                              <p:par>
                                <p:cTn id="134" presetID="1" presetClass="entr" presetSubtype="0" fill="hold" nodeType="withEffect">
                                  <p:stCondLst>
                                    <p:cond delay="0"/>
                                  </p:stCondLst>
                                  <p:childTnLst>
                                    <p:set>
                                      <p:cBhvr>
                                        <p:cTn id="135" dur="1" fill="hold">
                                          <p:stCondLst>
                                            <p:cond delay="299"/>
                                          </p:stCondLst>
                                        </p:cTn>
                                        <p:tgtEl>
                                          <p:spTgt spid="6"/>
                                        </p:tgtEl>
                                        <p:attrNameLst>
                                          <p:attrName>style.visibility</p:attrName>
                                        </p:attrNameLst>
                                      </p:cBhvr>
                                      <p:to>
                                        <p:strVal val="visible"/>
                                      </p:to>
                                    </p:set>
                                  </p:childTnLst>
                                </p:cTn>
                              </p:par>
                              <p:par>
                                <p:cTn id="136" presetID="6" presetClass="emph" presetSubtype="0" accel="100000" autoRev="1" fill="hold" nodeType="withEffect">
                                  <p:stCondLst>
                                    <p:cond delay="0"/>
                                  </p:stCondLst>
                                  <p:childTnLst>
                                    <p:animScale>
                                      <p:cBhvr>
                                        <p:cTn id="137" dur="300" fill="hold"/>
                                        <p:tgtEl>
                                          <p:spTgt spid="6"/>
                                        </p:tgtEl>
                                      </p:cBhvr>
                                      <p:by x="0" y="0"/>
                                    </p:animScale>
                                  </p:childTnLst>
                                </p:cTn>
                              </p:par>
                              <p:par>
                                <p:cTn id="138" presetID="10" presetClass="entr" presetSubtype="0" fill="hold" grpId="0" nodeType="withEffect">
                                  <p:stCondLst>
                                    <p:cond delay="300"/>
                                  </p:stCondLst>
                                  <p:childTnLst>
                                    <p:set>
                                      <p:cBhvr>
                                        <p:cTn id="139" dur="1" fill="hold">
                                          <p:stCondLst>
                                            <p:cond delay="0"/>
                                          </p:stCondLst>
                                        </p:cTn>
                                        <p:tgtEl>
                                          <p:spTgt spid="195"/>
                                        </p:tgtEl>
                                        <p:attrNameLst>
                                          <p:attrName>style.visibility</p:attrName>
                                        </p:attrNameLst>
                                      </p:cBhvr>
                                      <p:to>
                                        <p:strVal val="visible"/>
                                      </p:to>
                                    </p:set>
                                    <p:animEffect transition="in" filter="fade">
                                      <p:cBhvr>
                                        <p:cTn id="140" dur="500"/>
                                        <p:tgtEl>
                                          <p:spTgt spid="195"/>
                                        </p:tgtEl>
                                      </p:cBhvr>
                                    </p:animEffect>
                                  </p:childTnLst>
                                </p:cTn>
                              </p:par>
                              <p:par>
                                <p:cTn id="141" presetID="10" presetClass="entr" presetSubtype="0" fill="hold" grpId="0" nodeType="withEffect">
                                  <p:stCondLst>
                                    <p:cond delay="300"/>
                                  </p:stCondLst>
                                  <p:childTnLst>
                                    <p:set>
                                      <p:cBhvr>
                                        <p:cTn id="142" dur="1" fill="hold">
                                          <p:stCondLst>
                                            <p:cond delay="0"/>
                                          </p:stCondLst>
                                        </p:cTn>
                                        <p:tgtEl>
                                          <p:spTgt spid="358"/>
                                        </p:tgtEl>
                                        <p:attrNameLst>
                                          <p:attrName>style.visibility</p:attrName>
                                        </p:attrNameLst>
                                      </p:cBhvr>
                                      <p:to>
                                        <p:strVal val="visible"/>
                                      </p:to>
                                    </p:set>
                                    <p:animEffect transition="in" filter="fade">
                                      <p:cBhvr>
                                        <p:cTn id="143" dur="500"/>
                                        <p:tgtEl>
                                          <p:spTgt spid="358"/>
                                        </p:tgtEl>
                                      </p:cBhvr>
                                    </p:animEffect>
                                  </p:childTnLst>
                                </p:cTn>
                              </p:par>
                              <p:par>
                                <p:cTn id="144" presetID="42" presetClass="path" presetSubtype="0" decel="100000" fill="hold" grpId="1" nodeType="withEffect">
                                  <p:stCondLst>
                                    <p:cond delay="300"/>
                                  </p:stCondLst>
                                  <p:childTnLst>
                                    <p:animMotion origin="layout" path="M 0 -1.48148E-6 L 0 0.0257 " pathEditMode="relative" rAng="0" ptsTypes="AA">
                                      <p:cBhvr>
                                        <p:cTn id="145" dur="500" spd="-100000" fill="hold"/>
                                        <p:tgtEl>
                                          <p:spTgt spid="35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95" grpId="0" animBg="1"/>
      <p:bldP spid="358" grpId="0" animBg="1"/>
      <p:bldP spid="35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E8EACCA-4ED5-4737-886E-41B3F4BDE255}"/>
              </a:ext>
            </a:extLst>
          </p:cNvPr>
          <p:cNvSpPr/>
          <p:nvPr/>
        </p:nvSpPr>
        <p:spPr>
          <a:xfrm>
            <a:off x="278219" y="484151"/>
            <a:ext cx="10724398" cy="646331"/>
          </a:xfrm>
          <a:prstGeom prst="rect">
            <a:avLst/>
          </a:prstGeom>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5050"/>
                </a:solidFill>
                <a:effectLst/>
                <a:uLnTx/>
                <a:uFillTx/>
                <a:latin typeface="Segoe UI Light"/>
                <a:ea typeface="+mn-ea"/>
                <a:cs typeface="+mn-cs"/>
              </a:rPr>
              <a:t>Microsoft IoT delivers from the edge to the cloud</a:t>
            </a:r>
          </a:p>
        </p:txBody>
      </p:sp>
      <p:sp>
        <p:nvSpPr>
          <p:cNvPr id="45" name="Rectangle 44">
            <a:extLst>
              <a:ext uri="{FF2B5EF4-FFF2-40B4-BE49-F238E27FC236}">
                <a16:creationId xmlns:a16="http://schemas.microsoft.com/office/drawing/2014/main" id="{B0D670E9-C5B2-4F82-AF3A-385FB2D3672B}"/>
              </a:ext>
            </a:extLst>
          </p:cNvPr>
          <p:cNvSpPr/>
          <p:nvPr/>
        </p:nvSpPr>
        <p:spPr>
          <a:xfrm>
            <a:off x="485706" y="2157266"/>
            <a:ext cx="2797810" cy="28002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90207" tIns="95103"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Light"/>
                <a:ea typeface="+mn-ea"/>
                <a:cs typeface="+mn-cs"/>
              </a:rPr>
              <a:t>Build</a:t>
            </a:r>
            <a:br>
              <a:rPr kumimoji="0" lang="en-US" sz="2856" b="0" i="0" u="none" strike="noStrike" kern="1200" cap="none" spc="0" normalizeH="0" baseline="0" noProof="0">
                <a:ln>
                  <a:noFill/>
                </a:ln>
                <a:solidFill>
                  <a:srgbClr val="505050"/>
                </a:solidFill>
                <a:effectLst/>
                <a:uLnTx/>
                <a:uFillTx/>
                <a:latin typeface="Segoe UI Light"/>
                <a:ea typeface="+mn-ea"/>
                <a:cs typeface="+mn-cs"/>
              </a:rPr>
            </a:br>
            <a:r>
              <a:rPr kumimoji="0" lang="en-US" sz="285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Things</a:t>
            </a:r>
          </a:p>
        </p:txBody>
      </p:sp>
      <p:sp>
        <p:nvSpPr>
          <p:cNvPr id="46" name="Oval 45">
            <a:extLst>
              <a:ext uri="{FF2B5EF4-FFF2-40B4-BE49-F238E27FC236}">
                <a16:creationId xmlns:a16="http://schemas.microsoft.com/office/drawing/2014/main" id="{39122743-27B4-455A-BE86-863824FE76C5}"/>
              </a:ext>
            </a:extLst>
          </p:cNvPr>
          <p:cNvSpPr/>
          <p:nvPr/>
        </p:nvSpPr>
        <p:spPr bwMode="auto">
          <a:xfrm>
            <a:off x="1185158" y="3454699"/>
            <a:ext cx="1398905" cy="1398905"/>
          </a:xfrm>
          <a:prstGeom prst="ellipse">
            <a:avLst/>
          </a:prstGeom>
          <a:solidFill>
            <a:schemeClr val="tx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C66CE847-92BF-465D-A7CA-B931AE3F63BC}"/>
              </a:ext>
            </a:extLst>
          </p:cNvPr>
          <p:cNvSpPr/>
          <p:nvPr/>
        </p:nvSpPr>
        <p:spPr>
          <a:xfrm>
            <a:off x="975322" y="5078789"/>
            <a:ext cx="1818577" cy="932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186521"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Windows 10 IoT</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Azure IoT Edge</a:t>
            </a:r>
          </a:p>
        </p:txBody>
      </p:sp>
      <p:grpSp>
        <p:nvGrpSpPr>
          <p:cNvPr id="48" name="Group 47">
            <a:extLst>
              <a:ext uri="{FF2B5EF4-FFF2-40B4-BE49-F238E27FC236}">
                <a16:creationId xmlns:a16="http://schemas.microsoft.com/office/drawing/2014/main" id="{F59BFE46-1D37-46E2-B9E8-6C31F60F0887}"/>
              </a:ext>
            </a:extLst>
          </p:cNvPr>
          <p:cNvGrpSpPr>
            <a:grpSpLocks noChangeAspect="1"/>
          </p:cNvGrpSpPr>
          <p:nvPr/>
        </p:nvGrpSpPr>
        <p:grpSpPr>
          <a:xfrm>
            <a:off x="1646696" y="3827741"/>
            <a:ext cx="475821" cy="652822"/>
            <a:chOff x="1527529" y="2685068"/>
            <a:chExt cx="399887" cy="512313"/>
          </a:xfrm>
          <a:solidFill>
            <a:srgbClr val="FFFFFF"/>
          </a:solidFill>
        </p:grpSpPr>
        <p:sp>
          <p:nvSpPr>
            <p:cNvPr id="49" name="Freeform 49">
              <a:extLst>
                <a:ext uri="{FF2B5EF4-FFF2-40B4-BE49-F238E27FC236}">
                  <a16:creationId xmlns:a16="http://schemas.microsoft.com/office/drawing/2014/main" id="{A95CFBAE-5EAA-424B-B836-7B4A9CACBECA}"/>
                </a:ext>
              </a:extLst>
            </p:cNvPr>
            <p:cNvSpPr>
              <a:spLocks noEditPoints="1"/>
            </p:cNvSpPr>
            <p:nvPr/>
          </p:nvSpPr>
          <p:spPr bwMode="auto">
            <a:xfrm>
              <a:off x="1527529" y="2685068"/>
              <a:ext cx="156872" cy="512313"/>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grpFill/>
            <a:ln w="12700">
              <a:solidFill>
                <a:schemeClr val="tx2"/>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0">
              <a:extLst>
                <a:ext uri="{FF2B5EF4-FFF2-40B4-BE49-F238E27FC236}">
                  <a16:creationId xmlns:a16="http://schemas.microsoft.com/office/drawing/2014/main" id="{A9F286AD-C5C9-4A4D-B61A-4C7EE19D5208}"/>
                </a:ext>
              </a:extLst>
            </p:cNvPr>
            <p:cNvSpPr>
              <a:spLocks noEditPoints="1"/>
            </p:cNvSpPr>
            <p:nvPr/>
          </p:nvSpPr>
          <p:spPr bwMode="auto">
            <a:xfrm>
              <a:off x="1738772" y="2685068"/>
              <a:ext cx="188644" cy="512313"/>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grpFill/>
            <a:ln w="12700">
              <a:solidFill>
                <a:schemeClr val="tx2"/>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0" name="Rectangle 39">
            <a:extLst>
              <a:ext uri="{FF2B5EF4-FFF2-40B4-BE49-F238E27FC236}">
                <a16:creationId xmlns:a16="http://schemas.microsoft.com/office/drawing/2014/main" id="{B64DC478-50EF-4433-886E-3A3584AFAE1E}"/>
              </a:ext>
            </a:extLst>
          </p:cNvPr>
          <p:cNvSpPr/>
          <p:nvPr/>
        </p:nvSpPr>
        <p:spPr>
          <a:xfrm>
            <a:off x="9152959" y="2148886"/>
            <a:ext cx="2797810" cy="279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8125" tIns="85857" rIns="128125" bIns="85857"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Light"/>
                <a:ea typeface="+mn-ea"/>
                <a:cs typeface="+mn-cs"/>
              </a:rPr>
              <a:t>Take</a:t>
            </a:r>
          </a:p>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Action</a:t>
            </a:r>
          </a:p>
        </p:txBody>
      </p:sp>
      <p:sp>
        <p:nvSpPr>
          <p:cNvPr id="41" name="Rectangle 40">
            <a:extLst>
              <a:ext uri="{FF2B5EF4-FFF2-40B4-BE49-F238E27FC236}">
                <a16:creationId xmlns:a16="http://schemas.microsoft.com/office/drawing/2014/main" id="{5F82D8E5-500F-4509-9313-83C845E6B550}"/>
              </a:ext>
            </a:extLst>
          </p:cNvPr>
          <p:cNvSpPr/>
          <p:nvPr/>
        </p:nvSpPr>
        <p:spPr>
          <a:xfrm>
            <a:off x="9717414" y="5078789"/>
            <a:ext cx="1668901" cy="932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186521"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Dynamics 365</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err="1">
                <a:ln>
                  <a:noFill/>
                </a:ln>
                <a:solidFill>
                  <a:srgbClr val="505050"/>
                </a:solidFill>
                <a:effectLst/>
                <a:uLnTx/>
                <a:uFillTx/>
                <a:latin typeface="Segoe UI"/>
                <a:ea typeface="+mn-ea"/>
                <a:cs typeface="+mn-cs"/>
              </a:rPr>
              <a:t>Hololens</a:t>
            </a:r>
            <a:endParaRPr kumimoji="0" lang="en-US" sz="1632" b="0" i="0" u="none" strike="noStrike" kern="1200" cap="none" spc="0" normalizeH="0" baseline="0" noProof="0">
              <a:ln>
                <a:noFill/>
              </a:ln>
              <a:solidFill>
                <a:srgbClr val="505050"/>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19023E80-CC76-4BFA-BFA7-F3E7A0987662}"/>
              </a:ext>
            </a:extLst>
          </p:cNvPr>
          <p:cNvGrpSpPr/>
          <p:nvPr/>
        </p:nvGrpSpPr>
        <p:grpSpPr>
          <a:xfrm>
            <a:off x="9852412" y="3454699"/>
            <a:ext cx="1398905" cy="1398905"/>
            <a:chOff x="9872757" y="3017625"/>
            <a:chExt cx="1371600" cy="1371600"/>
          </a:xfrm>
        </p:grpSpPr>
        <p:sp>
          <p:nvSpPr>
            <p:cNvPr id="43" name="Oval 42">
              <a:extLst>
                <a:ext uri="{FF2B5EF4-FFF2-40B4-BE49-F238E27FC236}">
                  <a16:creationId xmlns:a16="http://schemas.microsoft.com/office/drawing/2014/main" id="{660DC3DE-29A8-40AC-86FB-B72ECBF3BDEA}"/>
                </a:ext>
              </a:extLst>
            </p:cNvPr>
            <p:cNvSpPr/>
            <p:nvPr/>
          </p:nvSpPr>
          <p:spPr bwMode="auto">
            <a:xfrm>
              <a:off x="9872757" y="3017625"/>
              <a:ext cx="1371600" cy="1371600"/>
            </a:xfrm>
            <a:prstGeom prst="ellipse">
              <a:avLst/>
            </a:prstGeom>
            <a:solidFill>
              <a:schemeClr val="tx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44" name="Freeform 9">
              <a:extLst>
                <a:ext uri="{FF2B5EF4-FFF2-40B4-BE49-F238E27FC236}">
                  <a16:creationId xmlns:a16="http://schemas.microsoft.com/office/drawing/2014/main" id="{CFF7B8CA-866E-4294-B87B-4A845FE3D236}"/>
                </a:ext>
              </a:extLst>
            </p:cNvPr>
            <p:cNvSpPr>
              <a:spLocks noEditPoints="1"/>
            </p:cNvSpPr>
            <p:nvPr/>
          </p:nvSpPr>
          <p:spPr bwMode="auto">
            <a:xfrm>
              <a:off x="10316412" y="3277583"/>
              <a:ext cx="484291" cy="851685"/>
            </a:xfrm>
            <a:custGeom>
              <a:avLst/>
              <a:gdLst>
                <a:gd name="T0" fmla="*/ 107 w 144"/>
                <a:gd name="T1" fmla="*/ 1 h 256"/>
                <a:gd name="T2" fmla="*/ 104 w 144"/>
                <a:gd name="T3" fmla="*/ 2 h 256"/>
                <a:gd name="T4" fmla="*/ 1 w 144"/>
                <a:gd name="T5" fmla="*/ 152 h 256"/>
                <a:gd name="T6" fmla="*/ 4 w 144"/>
                <a:gd name="T7" fmla="*/ 157 h 256"/>
                <a:gd name="T8" fmla="*/ 60 w 144"/>
                <a:gd name="T9" fmla="*/ 157 h 256"/>
                <a:gd name="T10" fmla="*/ 32 w 144"/>
                <a:gd name="T11" fmla="*/ 251 h 256"/>
                <a:gd name="T12" fmla="*/ 33 w 144"/>
                <a:gd name="T13" fmla="*/ 255 h 256"/>
                <a:gd name="T14" fmla="*/ 37 w 144"/>
                <a:gd name="T15" fmla="*/ 254 h 256"/>
                <a:gd name="T16" fmla="*/ 143 w 144"/>
                <a:gd name="T17" fmla="*/ 102 h 256"/>
                <a:gd name="T18" fmla="*/ 140 w 144"/>
                <a:gd name="T19" fmla="*/ 98 h 256"/>
                <a:gd name="T20" fmla="*/ 82 w 144"/>
                <a:gd name="T21" fmla="*/ 98 h 256"/>
                <a:gd name="T22" fmla="*/ 110 w 144"/>
                <a:gd name="T23" fmla="*/ 5 h 256"/>
                <a:gd name="T24" fmla="*/ 107 w 144"/>
                <a:gd name="T25" fmla="*/ 1 h 256"/>
                <a:gd name="T26" fmla="*/ 98 w 144"/>
                <a:gd name="T27" fmla="*/ 22 h 256"/>
                <a:gd name="T28" fmla="*/ 75 w 144"/>
                <a:gd name="T29" fmla="*/ 100 h 256"/>
                <a:gd name="T30" fmla="*/ 78 w 144"/>
                <a:gd name="T31" fmla="*/ 104 h 256"/>
                <a:gd name="T32" fmla="*/ 134 w 144"/>
                <a:gd name="T33" fmla="*/ 104 h 256"/>
                <a:gd name="T34" fmla="*/ 43 w 144"/>
                <a:gd name="T35" fmla="*/ 234 h 256"/>
                <a:gd name="T36" fmla="*/ 67 w 144"/>
                <a:gd name="T37" fmla="*/ 155 h 256"/>
                <a:gd name="T38" fmla="*/ 64 w 144"/>
                <a:gd name="T39" fmla="*/ 151 h 256"/>
                <a:gd name="T40" fmla="*/ 10 w 144"/>
                <a:gd name="T41" fmla="*/ 151 h 256"/>
                <a:gd name="T42" fmla="*/ 98 w 144"/>
                <a:gd name="T43" fmla="*/ 2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256">
                  <a:moveTo>
                    <a:pt x="107" y="1"/>
                  </a:moveTo>
                  <a:cubicBezTo>
                    <a:pt x="106" y="1"/>
                    <a:pt x="105" y="1"/>
                    <a:pt x="104" y="2"/>
                  </a:cubicBezTo>
                  <a:cubicBezTo>
                    <a:pt x="1" y="152"/>
                    <a:pt x="1" y="152"/>
                    <a:pt x="1" y="152"/>
                  </a:cubicBezTo>
                  <a:cubicBezTo>
                    <a:pt x="0" y="154"/>
                    <a:pt x="1" y="157"/>
                    <a:pt x="4" y="157"/>
                  </a:cubicBezTo>
                  <a:cubicBezTo>
                    <a:pt x="60" y="157"/>
                    <a:pt x="60" y="157"/>
                    <a:pt x="60" y="157"/>
                  </a:cubicBezTo>
                  <a:cubicBezTo>
                    <a:pt x="32" y="251"/>
                    <a:pt x="32" y="251"/>
                    <a:pt x="32" y="251"/>
                  </a:cubicBezTo>
                  <a:cubicBezTo>
                    <a:pt x="31" y="253"/>
                    <a:pt x="32" y="254"/>
                    <a:pt x="33" y="255"/>
                  </a:cubicBezTo>
                  <a:cubicBezTo>
                    <a:pt x="35" y="256"/>
                    <a:pt x="36" y="255"/>
                    <a:pt x="37" y="254"/>
                  </a:cubicBezTo>
                  <a:cubicBezTo>
                    <a:pt x="143" y="102"/>
                    <a:pt x="143" y="102"/>
                    <a:pt x="143" y="102"/>
                  </a:cubicBezTo>
                  <a:cubicBezTo>
                    <a:pt x="144" y="101"/>
                    <a:pt x="143" y="98"/>
                    <a:pt x="140" y="98"/>
                  </a:cubicBezTo>
                  <a:cubicBezTo>
                    <a:pt x="82" y="98"/>
                    <a:pt x="82" y="98"/>
                    <a:pt x="82" y="98"/>
                  </a:cubicBezTo>
                  <a:cubicBezTo>
                    <a:pt x="110" y="5"/>
                    <a:pt x="110" y="5"/>
                    <a:pt x="110" y="5"/>
                  </a:cubicBezTo>
                  <a:cubicBezTo>
                    <a:pt x="111" y="3"/>
                    <a:pt x="109" y="0"/>
                    <a:pt x="107" y="1"/>
                  </a:cubicBezTo>
                  <a:close/>
                  <a:moveTo>
                    <a:pt x="98" y="22"/>
                  </a:moveTo>
                  <a:cubicBezTo>
                    <a:pt x="75" y="100"/>
                    <a:pt x="75" y="100"/>
                    <a:pt x="75" y="100"/>
                  </a:cubicBezTo>
                  <a:cubicBezTo>
                    <a:pt x="74" y="102"/>
                    <a:pt x="76" y="104"/>
                    <a:pt x="78" y="104"/>
                  </a:cubicBezTo>
                  <a:cubicBezTo>
                    <a:pt x="134" y="104"/>
                    <a:pt x="134" y="104"/>
                    <a:pt x="134" y="104"/>
                  </a:cubicBezTo>
                  <a:cubicBezTo>
                    <a:pt x="43" y="234"/>
                    <a:pt x="43" y="234"/>
                    <a:pt x="43" y="234"/>
                  </a:cubicBezTo>
                  <a:cubicBezTo>
                    <a:pt x="67" y="155"/>
                    <a:pt x="67" y="155"/>
                    <a:pt x="67" y="155"/>
                  </a:cubicBezTo>
                  <a:cubicBezTo>
                    <a:pt x="68" y="153"/>
                    <a:pt x="66" y="151"/>
                    <a:pt x="64" y="151"/>
                  </a:cubicBezTo>
                  <a:cubicBezTo>
                    <a:pt x="10" y="151"/>
                    <a:pt x="10" y="151"/>
                    <a:pt x="10" y="151"/>
                  </a:cubicBezTo>
                  <a:cubicBezTo>
                    <a:pt x="98" y="22"/>
                    <a:pt x="98" y="22"/>
                    <a:pt x="98" y="22"/>
                  </a:cubicBezTo>
                  <a:close/>
                </a:path>
              </a:pathLst>
            </a:custGeom>
            <a:solidFill>
              <a:schemeClr val="bg1"/>
            </a:solidFill>
            <a:ln w="19050">
              <a:solidFill>
                <a:schemeClr val="tx2"/>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A3702D33-7009-429A-9DE4-215DD4D7F84F}"/>
              </a:ext>
            </a:extLst>
          </p:cNvPr>
          <p:cNvSpPr/>
          <p:nvPr/>
        </p:nvSpPr>
        <p:spPr>
          <a:xfrm>
            <a:off x="3374790" y="2148886"/>
            <a:ext cx="2797810" cy="279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8125" tIns="85857" rIns="128125" bIns="85857"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Light"/>
                <a:ea typeface="+mn-ea"/>
                <a:cs typeface="+mn-cs"/>
              </a:rPr>
              <a:t>Control</a:t>
            </a:r>
          </a:p>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Anything</a:t>
            </a:r>
          </a:p>
        </p:txBody>
      </p:sp>
      <p:sp>
        <p:nvSpPr>
          <p:cNvPr id="23" name="Oval 22">
            <a:extLst>
              <a:ext uri="{FF2B5EF4-FFF2-40B4-BE49-F238E27FC236}">
                <a16:creationId xmlns:a16="http://schemas.microsoft.com/office/drawing/2014/main" id="{7347BBB6-33D3-4128-8698-F5CC67FC5487}"/>
              </a:ext>
            </a:extLst>
          </p:cNvPr>
          <p:cNvSpPr/>
          <p:nvPr/>
        </p:nvSpPr>
        <p:spPr bwMode="auto">
          <a:xfrm>
            <a:off x="4074243" y="3454699"/>
            <a:ext cx="1398905" cy="1398905"/>
          </a:xfrm>
          <a:prstGeom prst="ellipse">
            <a:avLst/>
          </a:prstGeom>
          <a:solidFill>
            <a:schemeClr val="tx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AE94C4B9-6F4C-4765-8AFC-7D8CA2EC6324}"/>
              </a:ext>
            </a:extLst>
          </p:cNvPr>
          <p:cNvSpPr/>
          <p:nvPr/>
        </p:nvSpPr>
        <p:spPr>
          <a:xfrm>
            <a:off x="3561570" y="5078789"/>
            <a:ext cx="2311726" cy="932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186521"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Azure IoT Suite</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Microsoft IoT Central</a:t>
            </a:r>
          </a:p>
        </p:txBody>
      </p:sp>
      <p:grpSp>
        <p:nvGrpSpPr>
          <p:cNvPr id="25" name="Group 24">
            <a:extLst>
              <a:ext uri="{FF2B5EF4-FFF2-40B4-BE49-F238E27FC236}">
                <a16:creationId xmlns:a16="http://schemas.microsoft.com/office/drawing/2014/main" id="{08C5006F-63A7-4E79-9187-34CBF06D7F82}"/>
              </a:ext>
            </a:extLst>
          </p:cNvPr>
          <p:cNvGrpSpPr/>
          <p:nvPr/>
        </p:nvGrpSpPr>
        <p:grpSpPr>
          <a:xfrm>
            <a:off x="4472283" y="3838276"/>
            <a:ext cx="602827" cy="642287"/>
            <a:chOff x="9717206" y="1665286"/>
            <a:chExt cx="1842448" cy="1963050"/>
          </a:xfrm>
          <a:solidFill>
            <a:srgbClr val="FFFFFF"/>
          </a:solidFill>
        </p:grpSpPr>
        <p:sp>
          <p:nvSpPr>
            <p:cNvPr id="26" name="Freeform 71">
              <a:extLst>
                <a:ext uri="{FF2B5EF4-FFF2-40B4-BE49-F238E27FC236}">
                  <a16:creationId xmlns:a16="http://schemas.microsoft.com/office/drawing/2014/main" id="{07B0F115-D892-42EA-8F4B-E589EE08FE07}"/>
                </a:ext>
              </a:extLst>
            </p:cNvPr>
            <p:cNvSpPr/>
            <p:nvPr/>
          </p:nvSpPr>
          <p:spPr bwMode="auto">
            <a:xfrm>
              <a:off x="9717206" y="1872243"/>
              <a:ext cx="1842448" cy="1756093"/>
            </a:xfrm>
            <a:custGeom>
              <a:avLst/>
              <a:gdLst>
                <a:gd name="connsiteX0" fmla="*/ 1305527 w 1842448"/>
                <a:gd name="connsiteY0" fmla="*/ 0 h 1756093"/>
                <a:gd name="connsiteX1" fmla="*/ 1436289 w 1842448"/>
                <a:gd name="connsiteY1" fmla="*/ 70976 h 1756093"/>
                <a:gd name="connsiteX2" fmla="*/ 1842448 w 1842448"/>
                <a:gd name="connsiteY2" fmla="*/ 834869 h 1756093"/>
                <a:gd name="connsiteX3" fmla="*/ 921224 w 1842448"/>
                <a:gd name="connsiteY3" fmla="*/ 1756093 h 1756093"/>
                <a:gd name="connsiteX4" fmla="*/ 0 w 1842448"/>
                <a:gd name="connsiteY4" fmla="*/ 834869 h 1756093"/>
                <a:gd name="connsiteX5" fmla="*/ 406159 w 1842448"/>
                <a:gd name="connsiteY5" fmla="*/ 70976 h 1756093"/>
                <a:gd name="connsiteX6" fmla="*/ 536921 w 1842448"/>
                <a:gd name="connsiteY6" fmla="*/ 0 h 1756093"/>
                <a:gd name="connsiteX7" fmla="*/ 626176 w 1842448"/>
                <a:gd name="connsiteY7" fmla="*/ 202557 h 1756093"/>
                <a:gd name="connsiteX8" fmla="*/ 530057 w 1842448"/>
                <a:gd name="connsiteY8" fmla="*/ 254729 h 1756093"/>
                <a:gd name="connsiteX9" fmla="*/ 221598 w 1842448"/>
                <a:gd name="connsiteY9" fmla="*/ 834870 h 1756093"/>
                <a:gd name="connsiteX10" fmla="*/ 921225 w 1842448"/>
                <a:gd name="connsiteY10" fmla="*/ 1534497 h 1756093"/>
                <a:gd name="connsiteX11" fmla="*/ 1620852 w 1842448"/>
                <a:gd name="connsiteY11" fmla="*/ 834870 h 1756093"/>
                <a:gd name="connsiteX12" fmla="*/ 1312393 w 1842448"/>
                <a:gd name="connsiteY12" fmla="*/ 254729 h 1756093"/>
                <a:gd name="connsiteX13" fmla="*/ 1216272 w 1842448"/>
                <a:gd name="connsiteY13" fmla="*/ 202556 h 17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2448" h="1756093">
                  <a:moveTo>
                    <a:pt x="1305527" y="0"/>
                  </a:moveTo>
                  <a:lnTo>
                    <a:pt x="1436289" y="70976"/>
                  </a:lnTo>
                  <a:cubicBezTo>
                    <a:pt x="1681336" y="236526"/>
                    <a:pt x="1842448" y="516883"/>
                    <a:pt x="1842448" y="834869"/>
                  </a:cubicBezTo>
                  <a:cubicBezTo>
                    <a:pt x="1842448" y="1343647"/>
                    <a:pt x="1430002" y="1756093"/>
                    <a:pt x="921224" y="1756093"/>
                  </a:cubicBezTo>
                  <a:cubicBezTo>
                    <a:pt x="412446" y="1756093"/>
                    <a:pt x="0" y="1343647"/>
                    <a:pt x="0" y="834869"/>
                  </a:cubicBezTo>
                  <a:cubicBezTo>
                    <a:pt x="0" y="516883"/>
                    <a:pt x="161112" y="236526"/>
                    <a:pt x="406159" y="70976"/>
                  </a:cubicBezTo>
                  <a:lnTo>
                    <a:pt x="536921" y="0"/>
                  </a:lnTo>
                  <a:lnTo>
                    <a:pt x="626176" y="202557"/>
                  </a:lnTo>
                  <a:lnTo>
                    <a:pt x="530057" y="254729"/>
                  </a:lnTo>
                  <a:cubicBezTo>
                    <a:pt x="343955" y="380457"/>
                    <a:pt x="221598" y="593375"/>
                    <a:pt x="221598" y="834870"/>
                  </a:cubicBezTo>
                  <a:cubicBezTo>
                    <a:pt x="221598" y="1221263"/>
                    <a:pt x="534832" y="1534497"/>
                    <a:pt x="921225" y="1534497"/>
                  </a:cubicBezTo>
                  <a:cubicBezTo>
                    <a:pt x="1307618" y="1534497"/>
                    <a:pt x="1620852" y="1221263"/>
                    <a:pt x="1620852" y="834870"/>
                  </a:cubicBezTo>
                  <a:cubicBezTo>
                    <a:pt x="1620852" y="593375"/>
                    <a:pt x="1498495" y="380457"/>
                    <a:pt x="1312393" y="254729"/>
                  </a:cubicBezTo>
                  <a:lnTo>
                    <a:pt x="1216272" y="202556"/>
                  </a:lnTo>
                  <a:close/>
                </a:path>
              </a:pathLst>
            </a:cu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565A9D8D-330A-4C4A-BF93-CDE57EC560B7}"/>
                </a:ext>
              </a:extLst>
            </p:cNvPr>
            <p:cNvSpPr/>
            <p:nvPr/>
          </p:nvSpPr>
          <p:spPr bwMode="auto">
            <a:xfrm>
              <a:off x="10538215" y="1665286"/>
              <a:ext cx="216221" cy="1143000"/>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endParaRPr>
            </a:p>
          </p:txBody>
        </p:sp>
      </p:grpSp>
      <p:sp>
        <p:nvSpPr>
          <p:cNvPr id="18" name="Rectangle 17">
            <a:extLst>
              <a:ext uri="{FF2B5EF4-FFF2-40B4-BE49-F238E27FC236}">
                <a16:creationId xmlns:a16="http://schemas.microsoft.com/office/drawing/2014/main" id="{3ADC5AA6-102E-4671-BB6F-3765C2BE2781}"/>
              </a:ext>
            </a:extLst>
          </p:cNvPr>
          <p:cNvSpPr/>
          <p:nvPr/>
        </p:nvSpPr>
        <p:spPr>
          <a:xfrm>
            <a:off x="6263875" y="2148886"/>
            <a:ext cx="2797810" cy="279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8125" tIns="85857" rIns="128125" bIns="85857"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Light"/>
                <a:ea typeface="+mn-ea"/>
                <a:cs typeface="+mn-cs"/>
              </a:rPr>
              <a:t>Gain</a:t>
            </a:r>
          </a:p>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Insights</a:t>
            </a:r>
          </a:p>
        </p:txBody>
      </p:sp>
      <p:sp>
        <p:nvSpPr>
          <p:cNvPr id="19" name="Oval 18">
            <a:extLst>
              <a:ext uri="{FF2B5EF4-FFF2-40B4-BE49-F238E27FC236}">
                <a16:creationId xmlns:a16="http://schemas.microsoft.com/office/drawing/2014/main" id="{C8E55C7A-76A0-4128-ABE9-8C895399250F}"/>
              </a:ext>
            </a:extLst>
          </p:cNvPr>
          <p:cNvSpPr/>
          <p:nvPr/>
        </p:nvSpPr>
        <p:spPr bwMode="auto">
          <a:xfrm>
            <a:off x="6963327" y="3454699"/>
            <a:ext cx="1398905" cy="1398905"/>
          </a:xfrm>
          <a:prstGeom prst="ellipse">
            <a:avLst/>
          </a:prstGeom>
          <a:solidFill>
            <a:schemeClr val="tx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02D972FF-7B03-46B4-B733-BCD171A5CC86}"/>
              </a:ext>
            </a:extLst>
          </p:cNvPr>
          <p:cNvSpPr/>
          <p:nvPr/>
        </p:nvSpPr>
        <p:spPr>
          <a:xfrm>
            <a:off x="6546914" y="5078790"/>
            <a:ext cx="2231734" cy="932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186521"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Advanced Analytics</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Artificial Intelligence</a:t>
            </a:r>
          </a:p>
        </p:txBody>
      </p:sp>
      <p:pic>
        <p:nvPicPr>
          <p:cNvPr id="21" name="Picture 20" descr="\\MAGNUM\Projects\Microsoft\Cloud Power FY12\Design\Icons\PNGs\Cross Platform.png">
            <a:extLst>
              <a:ext uri="{FF2B5EF4-FFF2-40B4-BE49-F238E27FC236}">
                <a16:creationId xmlns:a16="http://schemas.microsoft.com/office/drawing/2014/main" id="{43207320-F459-474A-A8D3-045A6FA88A74}"/>
              </a:ext>
            </a:extLst>
          </p:cNvPr>
          <p:cNvPicPr>
            <a:picLocks noChangeAspect="1" noChangeArrowheads="1"/>
          </p:cNvPicPr>
          <p:nvPr/>
        </p:nvPicPr>
        <p:blipFill>
          <a:blip r:embed="rId3" cstate="screen">
            <a:lum bright="100000"/>
            <a:extLst>
              <a:ext uri="{28A0092B-C50C-407E-A947-70E740481C1C}">
                <a14:useLocalDpi xmlns:a14="http://schemas.microsoft.com/office/drawing/2010/main"/>
              </a:ext>
            </a:extLst>
          </a:blip>
          <a:stretch>
            <a:fillRect/>
          </a:stretch>
        </p:blipFill>
        <p:spPr bwMode="auto">
          <a:xfrm>
            <a:off x="7079903" y="3571426"/>
            <a:ext cx="1165754" cy="1165453"/>
          </a:xfrm>
          <a:prstGeom prst="rect">
            <a:avLst/>
          </a:prstGeom>
          <a:noFill/>
          <a:ln>
            <a:noFill/>
          </a:ln>
        </p:spPr>
      </p:pic>
    </p:spTree>
    <p:extLst>
      <p:ext uri="{BB962C8B-B14F-4D97-AF65-F5344CB8AC3E}">
        <p14:creationId xmlns:p14="http://schemas.microsoft.com/office/powerpoint/2010/main" val="73456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1" grpId="0" animBg="1"/>
      <p:bldP spid="24"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55" y="226370"/>
            <a:ext cx="11889564" cy="917575"/>
          </a:xfrm>
        </p:spPr>
        <p:txBody>
          <a:bodyPr/>
          <a:lstStyle/>
          <a:p>
            <a:pPr algn="ctr"/>
            <a:r>
              <a:rPr lang="en-US" sz="4000"/>
              <a:t>Microsoft IoT provides security from edge to cloud</a:t>
            </a:r>
          </a:p>
        </p:txBody>
      </p:sp>
      <p:sp>
        <p:nvSpPr>
          <p:cNvPr id="4" name="Oval 3">
            <a:extLst/>
          </p:cNvPr>
          <p:cNvSpPr/>
          <p:nvPr/>
        </p:nvSpPr>
        <p:spPr bwMode="auto">
          <a:xfrm>
            <a:off x="893114" y="987205"/>
            <a:ext cx="5664416" cy="5664414"/>
          </a:xfrm>
          <a:prstGeom prst="ellipse">
            <a:avLst/>
          </a:prstGeom>
          <a:noFill/>
          <a:ln w="1270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p:cNvPr>
          <p:cNvSpPr/>
          <p:nvPr/>
        </p:nvSpPr>
        <p:spPr bwMode="auto">
          <a:xfrm>
            <a:off x="5872446" y="987205"/>
            <a:ext cx="5664416" cy="5664414"/>
          </a:xfrm>
          <a:prstGeom prst="ellipse">
            <a:avLst/>
          </a:prstGeom>
          <a:noFill/>
          <a:ln w="1270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p:cNvSpPr/>
          <p:nvPr/>
        </p:nvSpPr>
        <p:spPr>
          <a:xfrm>
            <a:off x="4809079" y="6528524"/>
            <a:ext cx="2831865" cy="184666"/>
          </a:xfrm>
          <a:prstGeom prst="rect">
            <a:avLst/>
          </a:prstGeom>
        </p:spPr>
        <p:txBody>
          <a:bodyPr wrap="none" lIns="0" tIns="0" rIns="0" bIns="0">
            <a:spAutoFit/>
          </a:bodyPr>
          <a:lstStyle/>
          <a:p>
            <a:pPr marL="0" marR="0" lvl="0" indent="0" algn="l" defTabSz="895738" rtl="0" eaLnBrk="1" fontAlgn="auto" latinLnBrk="0" hangingPunct="1">
              <a:lnSpc>
                <a:spcPct val="100000"/>
              </a:lnSpc>
              <a:spcBef>
                <a:spcPts val="0"/>
              </a:spcBef>
              <a:spcAft>
                <a:spcPts val="686"/>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 Only available on Windows </a:t>
            </a:r>
            <a:r>
              <a:rPr kumimoji="0" lang="en-US" sz="1200" b="0" i="0" u="none" strike="noStrike" kern="1200" cap="none" spc="0" normalizeH="0" baseline="0" noProof="0" err="1">
                <a:ln>
                  <a:noFill/>
                </a:ln>
                <a:solidFill>
                  <a:srgbClr val="505050"/>
                </a:solidFill>
                <a:effectLst/>
                <a:uLnTx/>
                <a:uFillTx/>
                <a:latin typeface="Segoe UI"/>
                <a:ea typeface="+mn-ea"/>
                <a:cs typeface="+mn-cs"/>
              </a:rPr>
              <a:t>IoT</a:t>
            </a:r>
            <a:r>
              <a:rPr kumimoji="0" lang="en-US" sz="1200" b="0" i="0" u="none" strike="noStrike" kern="1200" cap="none" spc="0" normalizeH="0" baseline="0" noProof="0">
                <a:ln>
                  <a:noFill/>
                </a:ln>
                <a:solidFill>
                  <a:srgbClr val="505050"/>
                </a:solidFill>
                <a:effectLst/>
                <a:uLnTx/>
                <a:uFillTx/>
                <a:latin typeface="Segoe UI"/>
                <a:ea typeface="+mn-ea"/>
                <a:cs typeface="+mn-cs"/>
              </a:rPr>
              <a:t> Enterprise</a:t>
            </a:r>
          </a:p>
        </p:txBody>
      </p:sp>
      <p:sp>
        <p:nvSpPr>
          <p:cNvPr id="7" name="Rectangle 6"/>
          <p:cNvSpPr/>
          <p:nvPr/>
        </p:nvSpPr>
        <p:spPr>
          <a:xfrm>
            <a:off x="9228536" y="4171494"/>
            <a:ext cx="2239962" cy="1708545"/>
          </a:xfrm>
          <a:prstGeom prst="rect">
            <a:avLst/>
          </a:prstGeom>
          <a:noFill/>
          <a:ln w="57150">
            <a:noFill/>
          </a:ln>
        </p:spPr>
        <p:txBody>
          <a:bodyPr vert="horz" wrap="square" lIns="87820" tIns="43911" rIns="87820" bIns="43911" numCol="1" anchor="t" anchorCtr="0" compatLnSpc="1">
            <a:prstTxWarp prst="textNoShape">
              <a:avLst/>
            </a:prstTxWarp>
          </a:bodyPr>
          <a:lstStyle/>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Device Management</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Device Recovery</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Device-specific</a:t>
            </a:r>
            <a:br>
              <a:rPr kumimoji="0" lang="en-US" sz="1299" b="0" i="0" u="none" strike="noStrike" kern="1200" cap="none" spc="0" normalizeH="0" baseline="0" noProof="0">
                <a:ln>
                  <a:noFill/>
                </a:ln>
                <a:solidFill>
                  <a:prstClr val="black"/>
                </a:solidFill>
                <a:effectLst/>
                <a:uLnTx/>
                <a:uFillTx/>
                <a:latin typeface="Segoe UI"/>
                <a:ea typeface="+mn-ea"/>
                <a:cs typeface="+mn-cs"/>
              </a:rPr>
            </a:br>
            <a:r>
              <a:rPr kumimoji="0" lang="en-US" sz="1299" b="0" i="0" u="none" strike="noStrike" kern="1200" cap="none" spc="0" normalizeH="0" baseline="0" noProof="0">
                <a:ln>
                  <a:noFill/>
                </a:ln>
                <a:solidFill>
                  <a:prstClr val="black"/>
                </a:solidFill>
                <a:effectLst/>
                <a:uLnTx/>
                <a:uFillTx/>
                <a:latin typeface="Segoe UI"/>
                <a:ea typeface="+mn-ea"/>
                <a:cs typeface="+mn-cs"/>
              </a:rPr>
              <a:t>repudiation</a:t>
            </a:r>
          </a:p>
        </p:txBody>
      </p:sp>
      <p:sp>
        <p:nvSpPr>
          <p:cNvPr id="8" name="Rectangle 7"/>
          <p:cNvSpPr/>
          <p:nvPr/>
        </p:nvSpPr>
        <p:spPr>
          <a:xfrm>
            <a:off x="961476" y="4171494"/>
            <a:ext cx="2239962" cy="1708545"/>
          </a:xfrm>
          <a:prstGeom prst="rect">
            <a:avLst/>
          </a:prstGeom>
          <a:noFill/>
          <a:ln w="57150">
            <a:noFill/>
          </a:ln>
        </p:spPr>
        <p:txBody>
          <a:bodyPr vert="horz" wrap="square" lIns="87820" tIns="43911" rIns="87820" bIns="43911" numCol="1" anchor="t" anchorCtr="0" compatLnSpc="1">
            <a:prstTxWarp prst="textNoShape">
              <a:avLst/>
            </a:prstTxWarp>
          </a:bodyPr>
          <a:lstStyle/>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Trusted Platform Module (TPM)</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Windows Device Health Attestation</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Secure Boot</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BitLocker</a:t>
            </a:r>
          </a:p>
        </p:txBody>
      </p:sp>
      <p:sp>
        <p:nvSpPr>
          <p:cNvPr id="9" name="Rectangle 8"/>
          <p:cNvSpPr/>
          <p:nvPr/>
        </p:nvSpPr>
        <p:spPr>
          <a:xfrm>
            <a:off x="3012162" y="4171494"/>
            <a:ext cx="2239962" cy="1708545"/>
          </a:xfrm>
          <a:prstGeom prst="rect">
            <a:avLst/>
          </a:prstGeom>
          <a:noFill/>
          <a:ln w="57150">
            <a:noFill/>
          </a:ln>
        </p:spPr>
        <p:txBody>
          <a:bodyPr vert="horz" wrap="square" lIns="87820" tIns="43911" rIns="87820" bIns="43911" numCol="1" anchor="t" anchorCtr="0" compatLnSpc="1">
            <a:prstTxWarp prst="textNoShape">
              <a:avLst/>
            </a:prstTxWarp>
          </a:bodyPr>
          <a:lstStyle/>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Windows as a Service</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Device Guard</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Windows Firewall</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Windows Defender *</a:t>
            </a:r>
          </a:p>
        </p:txBody>
      </p:sp>
      <p:sp>
        <p:nvSpPr>
          <p:cNvPr id="10" name="Rectangle 9"/>
          <p:cNvSpPr/>
          <p:nvPr/>
        </p:nvSpPr>
        <p:spPr>
          <a:xfrm>
            <a:off x="5098257" y="4171496"/>
            <a:ext cx="2239962" cy="481960"/>
          </a:xfrm>
          <a:prstGeom prst="rect">
            <a:avLst/>
          </a:prstGeom>
          <a:noFill/>
          <a:ln w="57150">
            <a:noFill/>
          </a:ln>
        </p:spPr>
        <p:txBody>
          <a:bodyPr vert="horz" wrap="square" lIns="87820" tIns="43911" rIns="87820" bIns="43911" numCol="1" anchor="t" anchorCtr="0" compatLnSpc="1">
            <a:prstTxWarp prst="textNoShape">
              <a:avLst/>
            </a:prstTxWarp>
          </a:bodyPr>
          <a:lstStyle/>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X.509/TLS-Based Handshake and Encryption</a:t>
            </a:r>
          </a:p>
        </p:txBody>
      </p:sp>
      <p:sp>
        <p:nvSpPr>
          <p:cNvPr id="11" name="Rectangle 10"/>
          <p:cNvSpPr/>
          <p:nvPr/>
        </p:nvSpPr>
        <p:spPr>
          <a:xfrm>
            <a:off x="7172075" y="4171494"/>
            <a:ext cx="2239962" cy="1708545"/>
          </a:xfrm>
          <a:prstGeom prst="rect">
            <a:avLst/>
          </a:prstGeom>
          <a:noFill/>
          <a:ln w="57150">
            <a:noFill/>
          </a:ln>
        </p:spPr>
        <p:txBody>
          <a:bodyPr vert="horz" wrap="square" lIns="87820" tIns="43911" rIns="87820" bIns="43911" numCol="1" anchor="t" anchorCtr="0" compatLnSpc="1">
            <a:prstTxWarp prst="textNoShape">
              <a:avLst/>
            </a:prstTxWarp>
          </a:bodyPr>
          <a:lstStyle/>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Encryption at Rest</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Azure Active Directory</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Key Vault</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Policy-Based Access Control</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IP- based blocking </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Secure Device Registration</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Standards-based best practices </a:t>
            </a:r>
          </a:p>
        </p:txBody>
      </p:sp>
      <p:sp>
        <p:nvSpPr>
          <p:cNvPr id="13" name="Oval 12"/>
          <p:cNvSpPr/>
          <p:nvPr/>
        </p:nvSpPr>
        <p:spPr bwMode="auto">
          <a:xfrm>
            <a:off x="5691326" y="2475614"/>
            <a:ext cx="1067372" cy="106737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p:cNvGrpSpPr/>
          <p:nvPr/>
        </p:nvGrpSpPr>
        <p:grpSpPr>
          <a:xfrm>
            <a:off x="1088165" y="2481156"/>
            <a:ext cx="10260144" cy="1631710"/>
            <a:chOff x="457200" y="2280556"/>
            <a:chExt cx="11522074" cy="1832400"/>
          </a:xfrm>
        </p:grpSpPr>
        <p:grpSp>
          <p:nvGrpSpPr>
            <p:cNvPr id="15" name="Group 14"/>
            <p:cNvGrpSpPr/>
            <p:nvPr/>
          </p:nvGrpSpPr>
          <p:grpSpPr>
            <a:xfrm>
              <a:off x="976078" y="2280556"/>
              <a:ext cx="10481734" cy="1202562"/>
              <a:chOff x="976078" y="1924956"/>
              <a:chExt cx="10481734" cy="1202562"/>
            </a:xfrm>
          </p:grpSpPr>
          <p:sp>
            <p:nvSpPr>
              <p:cNvPr id="56" name="Arc 55"/>
              <p:cNvSpPr/>
              <p:nvPr/>
            </p:nvSpPr>
            <p:spPr>
              <a:xfrm>
                <a:off x="976078" y="1924956"/>
                <a:ext cx="1202598" cy="1202562"/>
              </a:xfrm>
              <a:prstGeom prst="arc">
                <a:avLst>
                  <a:gd name="adj1" fmla="val 21534016"/>
                  <a:gd name="adj2" fmla="val 16261752"/>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Arc 56"/>
              <p:cNvSpPr/>
              <p:nvPr/>
            </p:nvSpPr>
            <p:spPr>
              <a:xfrm>
                <a:off x="3299325" y="1924956"/>
                <a:ext cx="1202598" cy="1202562"/>
              </a:xfrm>
              <a:prstGeom prst="arc">
                <a:avLst>
                  <a:gd name="adj1" fmla="val 21519098"/>
                  <a:gd name="adj2" fmla="val 10840734"/>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Arc 57"/>
              <p:cNvSpPr/>
              <p:nvPr/>
            </p:nvSpPr>
            <p:spPr>
              <a:xfrm>
                <a:off x="5622573" y="1924956"/>
                <a:ext cx="1202598" cy="1202562"/>
              </a:xfrm>
              <a:prstGeom prst="arc">
                <a:avLst>
                  <a:gd name="adj1" fmla="val 10893703"/>
                  <a:gd name="adj2" fmla="val 21515196"/>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Arc 58"/>
              <p:cNvSpPr/>
              <p:nvPr/>
            </p:nvSpPr>
            <p:spPr>
              <a:xfrm>
                <a:off x="7945821" y="1924956"/>
                <a:ext cx="1202598" cy="1202562"/>
              </a:xfrm>
              <a:prstGeom prst="arc">
                <a:avLst>
                  <a:gd name="adj1" fmla="val 21519463"/>
                  <a:gd name="adj2" fmla="val 10799569"/>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Arc 59"/>
              <p:cNvSpPr/>
              <p:nvPr/>
            </p:nvSpPr>
            <p:spPr>
              <a:xfrm>
                <a:off x="10255214" y="1924956"/>
                <a:ext cx="1202598" cy="1202562"/>
              </a:xfrm>
              <a:prstGeom prst="arc">
                <a:avLst>
                  <a:gd name="adj1" fmla="val 10928020"/>
                  <a:gd name="adj2" fmla="val 5381379"/>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61" name="Straight Connector 60"/>
              <p:cNvCxnSpPr>
                <a:cxnSpLocks/>
              </p:cNvCxnSpPr>
              <p:nvPr/>
            </p:nvCxnSpPr>
            <p:spPr>
              <a:xfrm>
                <a:off x="2185603"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p:nvCxnSpPr>
            <p:spPr>
              <a:xfrm>
                <a:off x="4508851"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a:off x="6832099"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9155345" y="2514128"/>
                <a:ext cx="1099869"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0371322" y="2394061"/>
              <a:ext cx="975552" cy="975552"/>
              <a:chOff x="10508512" y="2366150"/>
              <a:chExt cx="701171" cy="701172"/>
            </a:xfrm>
          </p:grpSpPr>
          <p:sp>
            <p:nvSpPr>
              <p:cNvPr id="54" name="Oval 53"/>
              <p:cNvSpPr/>
              <p:nvPr/>
            </p:nvSpPr>
            <p:spPr bwMode="auto">
              <a:xfrm>
                <a:off x="10508512" y="2366150"/>
                <a:ext cx="701171" cy="701172"/>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177"/>
              <p:cNvSpPr>
                <a:spLocks/>
              </p:cNvSpPr>
              <p:nvPr/>
            </p:nvSpPr>
            <p:spPr bwMode="auto">
              <a:xfrm>
                <a:off x="10739759" y="2524180"/>
                <a:ext cx="238677" cy="385112"/>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7" name="Group 16"/>
            <p:cNvGrpSpPr/>
            <p:nvPr/>
          </p:nvGrpSpPr>
          <p:grpSpPr>
            <a:xfrm>
              <a:off x="1089602" y="2394061"/>
              <a:ext cx="975552" cy="975552"/>
              <a:chOff x="1226792" y="2348397"/>
              <a:chExt cx="701171" cy="701172"/>
            </a:xfrm>
          </p:grpSpPr>
          <p:sp>
            <p:nvSpPr>
              <p:cNvPr id="50" name="Oval 49"/>
              <p:cNvSpPr/>
              <p:nvPr/>
            </p:nvSpPr>
            <p:spPr bwMode="auto">
              <a:xfrm>
                <a:off x="1226792" y="2348397"/>
                <a:ext cx="701171" cy="701172"/>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1455757" y="2486726"/>
                <a:ext cx="253702" cy="389007"/>
                <a:chOff x="7198185" y="1881461"/>
                <a:chExt cx="166688" cy="255587"/>
              </a:xfrm>
            </p:grpSpPr>
            <p:sp>
              <p:nvSpPr>
                <p:cNvPr id="52"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1077" b="1"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1077" b="1"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8" name="Group 17"/>
            <p:cNvGrpSpPr/>
            <p:nvPr/>
          </p:nvGrpSpPr>
          <p:grpSpPr>
            <a:xfrm>
              <a:off x="5730461" y="2394061"/>
              <a:ext cx="975552" cy="975552"/>
              <a:chOff x="5867651" y="2348397"/>
              <a:chExt cx="701171" cy="701172"/>
            </a:xfrm>
          </p:grpSpPr>
          <p:sp>
            <p:nvSpPr>
              <p:cNvPr id="42" name="Oval 41"/>
              <p:cNvSpPr/>
              <p:nvPr/>
            </p:nvSpPr>
            <p:spPr bwMode="auto">
              <a:xfrm>
                <a:off x="5867651" y="2348397"/>
                <a:ext cx="701171" cy="701172"/>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p:cNvGrpSpPr/>
              <p:nvPr/>
            </p:nvGrpSpPr>
            <p:grpSpPr>
              <a:xfrm>
                <a:off x="6050194" y="2522795"/>
                <a:ext cx="336087" cy="352333"/>
                <a:chOff x="7463658" y="4062450"/>
                <a:chExt cx="370689" cy="392494"/>
              </a:xfrm>
            </p:grpSpPr>
            <p:sp>
              <p:nvSpPr>
                <p:cNvPr id="44" name="Oval 340"/>
                <p:cNvSpPr>
                  <a:spLocks noChangeArrowheads="1"/>
                </p:cNvSpPr>
                <p:nvPr/>
              </p:nvSpPr>
              <p:spPr bwMode="auto">
                <a:xfrm>
                  <a:off x="7607578" y="4186739"/>
                  <a:ext cx="82860" cy="8068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sp>
              <p:nvSpPr>
                <p:cNvPr id="45" name="Oval 341"/>
                <p:cNvSpPr>
                  <a:spLocks noChangeArrowheads="1"/>
                </p:cNvSpPr>
                <p:nvPr/>
              </p:nvSpPr>
              <p:spPr bwMode="auto">
                <a:xfrm>
                  <a:off x="7701341" y="4335015"/>
                  <a:ext cx="23986" cy="26166"/>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sp>
              <p:nvSpPr>
                <p:cNvPr id="46" name="Line 342"/>
                <p:cNvSpPr>
                  <a:spLocks noChangeShapeType="1"/>
                </p:cNvSpPr>
                <p:nvPr/>
              </p:nvSpPr>
              <p:spPr bwMode="auto">
                <a:xfrm>
                  <a:off x="7690437" y="4206363"/>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sp>
              <p:nvSpPr>
                <p:cNvPr id="47" name="Line 343"/>
                <p:cNvSpPr>
                  <a:spLocks noChangeShapeType="1"/>
                </p:cNvSpPr>
                <p:nvPr/>
              </p:nvSpPr>
              <p:spPr bwMode="auto">
                <a:xfrm>
                  <a:off x="7690437" y="4247794"/>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512"/>
                <p:cNvSpPr>
                  <a:spLocks/>
                </p:cNvSpPr>
                <p:nvPr/>
              </p:nvSpPr>
              <p:spPr bwMode="auto">
                <a:xfrm>
                  <a:off x="7463658" y="4062450"/>
                  <a:ext cx="370689" cy="392494"/>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13"/>
                <p:cNvSpPr>
                  <a:spLocks/>
                </p:cNvSpPr>
                <p:nvPr/>
              </p:nvSpPr>
              <p:spPr bwMode="auto">
                <a:xfrm>
                  <a:off x="7524706" y="4103878"/>
                  <a:ext cx="268205" cy="309634"/>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 name="Group 18"/>
            <p:cNvGrpSpPr/>
            <p:nvPr/>
          </p:nvGrpSpPr>
          <p:grpSpPr>
            <a:xfrm>
              <a:off x="3410031" y="2394061"/>
              <a:ext cx="975552" cy="975552"/>
              <a:chOff x="3547221" y="2348397"/>
              <a:chExt cx="701171" cy="701172"/>
            </a:xfrm>
          </p:grpSpPr>
          <p:sp>
            <p:nvSpPr>
              <p:cNvPr id="37" name="Oval 36"/>
              <p:cNvSpPr/>
              <p:nvPr/>
            </p:nvSpPr>
            <p:spPr bwMode="auto">
              <a:xfrm>
                <a:off x="3547221" y="2348397"/>
                <a:ext cx="701171" cy="701172"/>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p:cNvGrpSpPr/>
              <p:nvPr/>
            </p:nvGrpSpPr>
            <p:grpSpPr>
              <a:xfrm>
                <a:off x="3740044" y="2530948"/>
                <a:ext cx="315528" cy="371577"/>
                <a:chOff x="1778470" y="6292845"/>
                <a:chExt cx="241300" cy="284163"/>
              </a:xfrm>
            </p:grpSpPr>
            <p:sp>
              <p:nvSpPr>
                <p:cNvPr id="39"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0" name="Oval 19"/>
            <p:cNvSpPr/>
            <p:nvPr/>
          </p:nvSpPr>
          <p:spPr bwMode="auto">
            <a:xfrm>
              <a:off x="8050891" y="2394061"/>
              <a:ext cx="975552" cy="975552"/>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9738919" y="3518540"/>
              <a:ext cx="2240355" cy="594415"/>
            </a:xfrm>
            <a:prstGeom prst="rect">
              <a:avLst/>
            </a:prstGeom>
          </p:spPr>
          <p:txBody>
            <a:bodyPr vert="horz" wrap="square" lIns="91400" tIns="91400" rIns="91400" bIns="91400" rtlCol="0" anchor="ctr">
              <a:noAutofit/>
            </a:bodyPr>
            <a:lstStyle/>
            <a:p>
              <a:pPr marL="0" marR="0" lvl="0" indent="0" algn="ctr" defTabSz="8957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Response</a:t>
              </a:r>
            </a:p>
          </p:txBody>
        </p:sp>
        <p:sp>
          <p:nvSpPr>
            <p:cNvPr id="22" name="TextBox 21"/>
            <p:cNvSpPr txBox="1"/>
            <p:nvPr/>
          </p:nvSpPr>
          <p:spPr>
            <a:xfrm>
              <a:off x="457200" y="3627450"/>
              <a:ext cx="2240353" cy="376595"/>
            </a:xfrm>
            <a:prstGeom prst="rect">
              <a:avLst/>
            </a:prstGeom>
          </p:spPr>
          <p:txBody>
            <a:bodyPr vert="horz" wrap="square" lIns="91400" tIns="91400" rIns="91400" bIns="91400" rtlCol="0" anchor="ctr">
              <a:noAutofit/>
            </a:bodyPr>
            <a:lstStyle/>
            <a:p>
              <a:pPr marL="0" marR="0" lvl="0" indent="0" algn="ctr" defTabSz="93201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Device </a:t>
              </a:r>
              <a:b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b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protection</a:t>
              </a:r>
            </a:p>
          </p:txBody>
        </p:sp>
        <p:sp>
          <p:nvSpPr>
            <p:cNvPr id="23" name="TextBox 22"/>
            <p:cNvSpPr txBox="1"/>
            <p:nvPr/>
          </p:nvSpPr>
          <p:spPr>
            <a:xfrm>
              <a:off x="2777630" y="3627450"/>
              <a:ext cx="2240280" cy="374904"/>
            </a:xfrm>
            <a:prstGeom prst="rect">
              <a:avLst/>
            </a:prstGeom>
          </p:spPr>
          <p:txBody>
            <a:bodyPr vert="horz" wrap="square" lIns="91400" tIns="91400" rIns="91400" bIns="91400" rtlCol="0" anchor="ctr">
              <a:noAutofit/>
            </a:bodyPr>
            <a:lstStyle/>
            <a:p>
              <a:pPr marL="0" marR="0" lvl="0" indent="0" algn="ctr" defTabSz="93201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Threat </a:t>
              </a:r>
              <a:b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b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resistance</a:t>
              </a:r>
            </a:p>
          </p:txBody>
        </p:sp>
        <p:sp>
          <p:nvSpPr>
            <p:cNvPr id="24" name="TextBox 23"/>
            <p:cNvSpPr txBox="1"/>
            <p:nvPr/>
          </p:nvSpPr>
          <p:spPr>
            <a:xfrm>
              <a:off x="5229728" y="3518541"/>
              <a:ext cx="1977019" cy="594415"/>
            </a:xfrm>
            <a:prstGeom prst="rect">
              <a:avLst/>
            </a:prstGeom>
            <a:noFill/>
          </p:spPr>
          <p:txBody>
            <a:bodyPr vert="horz" wrap="square" lIns="91400" tIns="91400" rIns="91400" bIns="91400" rtlCol="0" anchor="ctr">
              <a:noAutofit/>
            </a:bodyPr>
            <a:lstStyle/>
            <a:p>
              <a:pPr marL="0" marR="0" lvl="0" indent="0" algn="ctr" defTabSz="950553"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Data protection in-motion</a:t>
              </a:r>
            </a:p>
          </p:txBody>
        </p:sp>
        <p:sp>
          <p:nvSpPr>
            <p:cNvPr id="25" name="TextBox 24"/>
            <p:cNvSpPr txBox="1"/>
            <p:nvPr/>
          </p:nvSpPr>
          <p:spPr>
            <a:xfrm>
              <a:off x="7418488" y="3627450"/>
              <a:ext cx="2240355" cy="376595"/>
            </a:xfrm>
            <a:prstGeom prst="rect">
              <a:avLst/>
            </a:prstGeom>
          </p:spPr>
          <p:txBody>
            <a:bodyPr vert="horz" wrap="square" lIns="91400" tIns="91400" rIns="91400" bIns="91400" rtlCol="0" anchor="ctr">
              <a:noAutofit/>
            </a:bodyPr>
            <a:lstStyle/>
            <a:p>
              <a:pPr marL="0" marR="0" lvl="0" indent="0" algn="ctr" defTabSz="950553"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Cloud </a:t>
              </a:r>
              <a:b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b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security</a:t>
              </a:r>
            </a:p>
          </p:txBody>
        </p:sp>
        <p:grpSp>
          <p:nvGrpSpPr>
            <p:cNvPr id="26" name="Group 4"/>
            <p:cNvGrpSpPr>
              <a:grpSpLocks noChangeAspect="1"/>
            </p:cNvGrpSpPr>
            <p:nvPr/>
          </p:nvGrpSpPr>
          <p:grpSpPr bwMode="auto">
            <a:xfrm>
              <a:off x="8284091" y="2607208"/>
              <a:ext cx="509154" cy="549258"/>
              <a:chOff x="4980" y="1040"/>
              <a:chExt cx="584" cy="630"/>
            </a:xfrm>
          </p:grpSpPr>
          <p:sp>
            <p:nvSpPr>
              <p:cNvPr id="27" name="Freeform 5"/>
              <p:cNvSpPr>
                <a:spLocks/>
              </p:cNvSpPr>
              <p:nvPr/>
            </p:nvSpPr>
            <p:spPr bwMode="auto">
              <a:xfrm>
                <a:off x="4980" y="1040"/>
                <a:ext cx="584" cy="527"/>
              </a:xfrm>
              <a:custGeom>
                <a:avLst/>
                <a:gdLst>
                  <a:gd name="T0" fmla="*/ 37 w 216"/>
                  <a:gd name="T1" fmla="*/ 194 h 194"/>
                  <a:gd name="T2" fmla="*/ 51 w 216"/>
                  <a:gd name="T3" fmla="*/ 194 h 194"/>
                  <a:gd name="T4" fmla="*/ 51 w 216"/>
                  <a:gd name="T5" fmla="*/ 147 h 194"/>
                  <a:gd name="T6" fmla="*/ 31 w 216"/>
                  <a:gd name="T7" fmla="*/ 147 h 194"/>
                  <a:gd name="T8" fmla="*/ 1 w 216"/>
                  <a:gd name="T9" fmla="*/ 112 h 194"/>
                  <a:gd name="T10" fmla="*/ 26 w 216"/>
                  <a:gd name="T11" fmla="*/ 72 h 194"/>
                  <a:gd name="T12" fmla="*/ 68 w 216"/>
                  <a:gd name="T13" fmla="*/ 48 h 194"/>
                  <a:gd name="T14" fmla="*/ 149 w 216"/>
                  <a:gd name="T15" fmla="*/ 21 h 194"/>
                  <a:gd name="T16" fmla="*/ 186 w 216"/>
                  <a:gd name="T17" fmla="*/ 78 h 194"/>
                  <a:gd name="T18" fmla="*/ 214 w 216"/>
                  <a:gd name="T19" fmla="*/ 114 h 194"/>
                  <a:gd name="T20" fmla="*/ 176 w 216"/>
                  <a:gd name="T21"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94">
                    <a:moveTo>
                      <a:pt x="37" y="194"/>
                    </a:moveTo>
                    <a:cubicBezTo>
                      <a:pt x="51" y="194"/>
                      <a:pt x="51" y="194"/>
                      <a:pt x="51" y="194"/>
                    </a:cubicBezTo>
                    <a:cubicBezTo>
                      <a:pt x="51" y="147"/>
                      <a:pt x="51" y="147"/>
                      <a:pt x="51" y="147"/>
                    </a:cubicBezTo>
                    <a:cubicBezTo>
                      <a:pt x="31" y="147"/>
                      <a:pt x="31" y="147"/>
                      <a:pt x="31" y="147"/>
                    </a:cubicBezTo>
                    <a:cubicBezTo>
                      <a:pt x="31" y="147"/>
                      <a:pt x="2" y="142"/>
                      <a:pt x="1" y="112"/>
                    </a:cubicBezTo>
                    <a:cubicBezTo>
                      <a:pt x="0" y="81"/>
                      <a:pt x="26" y="72"/>
                      <a:pt x="26" y="72"/>
                    </a:cubicBezTo>
                    <a:cubicBezTo>
                      <a:pt x="26" y="72"/>
                      <a:pt x="33" y="37"/>
                      <a:pt x="68" y="48"/>
                    </a:cubicBezTo>
                    <a:cubicBezTo>
                      <a:pt x="68" y="48"/>
                      <a:pt x="100" y="0"/>
                      <a:pt x="149" y="21"/>
                    </a:cubicBezTo>
                    <a:cubicBezTo>
                      <a:pt x="193" y="39"/>
                      <a:pt x="186" y="78"/>
                      <a:pt x="186" y="78"/>
                    </a:cubicBezTo>
                    <a:cubicBezTo>
                      <a:pt x="186" y="78"/>
                      <a:pt x="216" y="85"/>
                      <a:pt x="214" y="114"/>
                    </a:cubicBezTo>
                    <a:cubicBezTo>
                      <a:pt x="212" y="143"/>
                      <a:pt x="176" y="147"/>
                      <a:pt x="176" y="14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6"/>
              <p:cNvSpPr>
                <a:spLocks/>
              </p:cNvSpPr>
              <p:nvPr/>
            </p:nvSpPr>
            <p:spPr bwMode="auto">
              <a:xfrm>
                <a:off x="5150" y="1442"/>
                <a:ext cx="65" cy="152"/>
              </a:xfrm>
              <a:custGeom>
                <a:avLst/>
                <a:gdLst>
                  <a:gd name="T0" fmla="*/ 0 w 65"/>
                  <a:gd name="T1" fmla="*/ 0 h 152"/>
                  <a:gd name="T2" fmla="*/ 65 w 65"/>
                  <a:gd name="T3" fmla="*/ 0 h 152"/>
                  <a:gd name="T4" fmla="*/ 65 w 65"/>
                  <a:gd name="T5" fmla="*/ 152 h 152"/>
                </a:gdLst>
                <a:ahLst/>
                <a:cxnLst>
                  <a:cxn ang="0">
                    <a:pos x="T0" y="T1"/>
                  </a:cxn>
                  <a:cxn ang="0">
                    <a:pos x="T2" y="T3"/>
                  </a:cxn>
                  <a:cxn ang="0">
                    <a:pos x="T4" y="T5"/>
                  </a:cxn>
                </a:cxnLst>
                <a:rect l="0" t="0" r="r" b="b"/>
                <a:pathLst>
                  <a:path w="65" h="152">
                    <a:moveTo>
                      <a:pt x="0" y="0"/>
                    </a:moveTo>
                    <a:lnTo>
                      <a:pt x="65" y="0"/>
                    </a:lnTo>
                    <a:lnTo>
                      <a:pt x="65" y="15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7"/>
              <p:cNvSpPr>
                <a:spLocks/>
              </p:cNvSpPr>
              <p:nvPr/>
            </p:nvSpPr>
            <p:spPr bwMode="auto">
              <a:xfrm>
                <a:off x="5258" y="1442"/>
                <a:ext cx="62" cy="155"/>
              </a:xfrm>
              <a:custGeom>
                <a:avLst/>
                <a:gdLst>
                  <a:gd name="T0" fmla="*/ 0 w 62"/>
                  <a:gd name="T1" fmla="*/ 0 h 155"/>
                  <a:gd name="T2" fmla="*/ 62 w 62"/>
                  <a:gd name="T3" fmla="*/ 0 h 155"/>
                  <a:gd name="T4" fmla="*/ 62 w 62"/>
                  <a:gd name="T5" fmla="*/ 155 h 155"/>
                </a:gdLst>
                <a:ahLst/>
                <a:cxnLst>
                  <a:cxn ang="0">
                    <a:pos x="T0" y="T1"/>
                  </a:cxn>
                  <a:cxn ang="0">
                    <a:pos x="T2" y="T3"/>
                  </a:cxn>
                  <a:cxn ang="0">
                    <a:pos x="T4" y="T5"/>
                  </a:cxn>
                </a:cxnLst>
                <a:rect l="0" t="0" r="r" b="b"/>
                <a:pathLst>
                  <a:path w="62" h="155">
                    <a:moveTo>
                      <a:pt x="0" y="0"/>
                    </a:moveTo>
                    <a:lnTo>
                      <a:pt x="62" y="0"/>
                    </a:lnTo>
                    <a:lnTo>
                      <a:pt x="62" y="15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8"/>
              <p:cNvSpPr>
                <a:spLocks/>
              </p:cNvSpPr>
              <p:nvPr/>
            </p:nvSpPr>
            <p:spPr bwMode="auto">
              <a:xfrm>
                <a:off x="5355" y="1442"/>
                <a:ext cx="106" cy="125"/>
              </a:xfrm>
              <a:custGeom>
                <a:avLst/>
                <a:gdLst>
                  <a:gd name="T0" fmla="*/ 0 w 106"/>
                  <a:gd name="T1" fmla="*/ 0 h 125"/>
                  <a:gd name="T2" fmla="*/ 68 w 106"/>
                  <a:gd name="T3" fmla="*/ 0 h 125"/>
                  <a:gd name="T4" fmla="*/ 68 w 106"/>
                  <a:gd name="T5" fmla="*/ 125 h 125"/>
                  <a:gd name="T6" fmla="*/ 106 w 106"/>
                  <a:gd name="T7" fmla="*/ 125 h 125"/>
                </a:gdLst>
                <a:ahLst/>
                <a:cxnLst>
                  <a:cxn ang="0">
                    <a:pos x="T0" y="T1"/>
                  </a:cxn>
                  <a:cxn ang="0">
                    <a:pos x="T2" y="T3"/>
                  </a:cxn>
                  <a:cxn ang="0">
                    <a:pos x="T4" y="T5"/>
                  </a:cxn>
                  <a:cxn ang="0">
                    <a:pos x="T6" y="T7"/>
                  </a:cxn>
                </a:cxnLst>
                <a:rect l="0" t="0" r="r" b="b"/>
                <a:pathLst>
                  <a:path w="106" h="125">
                    <a:moveTo>
                      <a:pt x="0" y="0"/>
                    </a:moveTo>
                    <a:lnTo>
                      <a:pt x="68" y="0"/>
                    </a:lnTo>
                    <a:lnTo>
                      <a:pt x="68" y="125"/>
                    </a:lnTo>
                    <a:lnTo>
                      <a:pt x="106" y="12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9"/>
              <p:cNvSpPr>
                <a:spLocks/>
              </p:cNvSpPr>
              <p:nvPr/>
            </p:nvSpPr>
            <p:spPr bwMode="auto">
              <a:xfrm>
                <a:off x="5315" y="1130"/>
                <a:ext cx="94" cy="49"/>
              </a:xfrm>
              <a:custGeom>
                <a:avLst/>
                <a:gdLst>
                  <a:gd name="T0" fmla="*/ 0 w 35"/>
                  <a:gd name="T1" fmla="*/ 0 h 18"/>
                  <a:gd name="T2" fmla="*/ 35 w 35"/>
                  <a:gd name="T3" fmla="*/ 18 h 18"/>
                </a:gdLst>
                <a:ahLst/>
                <a:cxnLst>
                  <a:cxn ang="0">
                    <a:pos x="T0" y="T1"/>
                  </a:cxn>
                  <a:cxn ang="0">
                    <a:pos x="T2" y="T3"/>
                  </a:cxn>
                </a:cxnLst>
                <a:rect l="0" t="0" r="r" b="b"/>
                <a:pathLst>
                  <a:path w="35" h="18">
                    <a:moveTo>
                      <a:pt x="0" y="0"/>
                    </a:moveTo>
                    <a:cubicBezTo>
                      <a:pt x="0" y="0"/>
                      <a:pt x="31" y="4"/>
                      <a:pt x="35" y="1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10"/>
              <p:cNvSpPr>
                <a:spLocks/>
              </p:cNvSpPr>
              <p:nvPr/>
            </p:nvSpPr>
            <p:spPr bwMode="auto">
              <a:xfrm>
                <a:off x="5428" y="1206"/>
                <a:ext cx="11" cy="49"/>
              </a:xfrm>
              <a:custGeom>
                <a:avLst/>
                <a:gdLst>
                  <a:gd name="T0" fmla="*/ 0 w 4"/>
                  <a:gd name="T1" fmla="*/ 0 h 18"/>
                  <a:gd name="T2" fmla="*/ 3 w 4"/>
                  <a:gd name="T3" fmla="*/ 18 h 18"/>
                </a:gdLst>
                <a:ahLst/>
                <a:cxnLst>
                  <a:cxn ang="0">
                    <a:pos x="T0" y="T1"/>
                  </a:cxn>
                  <a:cxn ang="0">
                    <a:pos x="T2" y="T3"/>
                  </a:cxn>
                </a:cxnLst>
                <a:rect l="0" t="0" r="r" b="b"/>
                <a:pathLst>
                  <a:path w="4" h="18">
                    <a:moveTo>
                      <a:pt x="0" y="0"/>
                    </a:moveTo>
                    <a:cubicBezTo>
                      <a:pt x="0" y="0"/>
                      <a:pt x="4" y="9"/>
                      <a:pt x="3" y="1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Oval 11"/>
              <p:cNvSpPr>
                <a:spLocks noChangeArrowheads="1"/>
              </p:cNvSpPr>
              <p:nvPr/>
            </p:nvSpPr>
            <p:spPr bwMode="auto">
              <a:xfrm>
                <a:off x="5009" y="1529"/>
                <a:ext cx="73" cy="7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Oval 12"/>
              <p:cNvSpPr>
                <a:spLocks noChangeArrowheads="1"/>
              </p:cNvSpPr>
              <p:nvPr/>
            </p:nvSpPr>
            <p:spPr bwMode="auto">
              <a:xfrm>
                <a:off x="5180" y="1594"/>
                <a:ext cx="73" cy="70"/>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13"/>
              <p:cNvSpPr>
                <a:spLocks noChangeArrowheads="1"/>
              </p:cNvSpPr>
              <p:nvPr/>
            </p:nvSpPr>
            <p:spPr bwMode="auto">
              <a:xfrm>
                <a:off x="5282" y="1597"/>
                <a:ext cx="73" cy="7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Oval 14"/>
              <p:cNvSpPr>
                <a:spLocks noChangeArrowheads="1"/>
              </p:cNvSpPr>
              <p:nvPr/>
            </p:nvSpPr>
            <p:spPr bwMode="auto">
              <a:xfrm>
                <a:off x="5461" y="1531"/>
                <a:ext cx="73" cy="74"/>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65" name="Freeform: Shape 63">
            <a:extLst/>
          </p:cNvPr>
          <p:cNvSpPr/>
          <p:nvPr/>
        </p:nvSpPr>
        <p:spPr bwMode="auto">
          <a:xfrm flipV="1">
            <a:off x="8183541" y="1405213"/>
            <a:ext cx="1042224" cy="57452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6" name="Group 65">
            <a:extLst/>
          </p:cNvPr>
          <p:cNvGrpSpPr/>
          <p:nvPr/>
        </p:nvGrpSpPr>
        <p:grpSpPr>
          <a:xfrm>
            <a:off x="3259058" y="1393934"/>
            <a:ext cx="837280" cy="741256"/>
            <a:chOff x="2887579" y="350018"/>
            <a:chExt cx="837398" cy="741362"/>
          </a:xfrm>
        </p:grpSpPr>
        <p:sp useBgFill="1">
          <p:nvSpPr>
            <p:cNvPr id="67" name="Rectangle 66">
              <a:extLst/>
            </p:cNvPr>
            <p:cNvSpPr/>
            <p:nvPr/>
          </p:nvSpPr>
          <p:spPr bwMode="auto">
            <a:xfrm>
              <a:off x="2887579" y="587141"/>
              <a:ext cx="837398" cy="4235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5">
              <a:extLst/>
            </p:cNvPr>
            <p:cNvSpPr>
              <a:spLocks noEditPoints="1"/>
            </p:cNvSpPr>
            <p:nvPr/>
          </p:nvSpPr>
          <p:spPr bwMode="auto">
            <a:xfrm>
              <a:off x="2966003" y="350018"/>
              <a:ext cx="684213" cy="741362"/>
            </a:xfrm>
            <a:custGeom>
              <a:avLst/>
              <a:gdLst>
                <a:gd name="T0" fmla="*/ 326 w 431"/>
                <a:gd name="T1" fmla="*/ 164 h 467"/>
                <a:gd name="T2" fmla="*/ 326 w 431"/>
                <a:gd name="T3" fmla="*/ 467 h 467"/>
                <a:gd name="T4" fmla="*/ 263 w 431"/>
                <a:gd name="T5" fmla="*/ 467 h 467"/>
                <a:gd name="T6" fmla="*/ 263 w 431"/>
                <a:gd name="T7" fmla="*/ 363 h 467"/>
                <a:gd name="T8" fmla="*/ 198 w 431"/>
                <a:gd name="T9" fmla="*/ 363 h 467"/>
                <a:gd name="T10" fmla="*/ 198 w 431"/>
                <a:gd name="T11" fmla="*/ 467 h 467"/>
                <a:gd name="T12" fmla="*/ 132 w 431"/>
                <a:gd name="T13" fmla="*/ 467 h 467"/>
                <a:gd name="T14" fmla="*/ 132 w 431"/>
                <a:gd name="T15" fmla="*/ 164 h 467"/>
                <a:gd name="T16" fmla="*/ 230 w 431"/>
                <a:gd name="T17" fmla="*/ 164 h 467"/>
                <a:gd name="T18" fmla="*/ 326 w 431"/>
                <a:gd name="T19" fmla="*/ 164 h 467"/>
                <a:gd name="T20" fmla="*/ 230 w 431"/>
                <a:gd name="T21" fmla="*/ 164 h 467"/>
                <a:gd name="T22" fmla="*/ 230 w 431"/>
                <a:gd name="T23" fmla="*/ 100 h 467"/>
                <a:gd name="T24" fmla="*/ 0 w 431"/>
                <a:gd name="T25" fmla="*/ 100 h 467"/>
                <a:gd name="T26" fmla="*/ 0 w 431"/>
                <a:gd name="T27" fmla="*/ 467 h 467"/>
                <a:gd name="T28" fmla="*/ 431 w 431"/>
                <a:gd name="T29" fmla="*/ 467 h 467"/>
                <a:gd name="T30" fmla="*/ 431 w 431"/>
                <a:gd name="T31" fmla="*/ 134 h 467"/>
                <a:gd name="T32" fmla="*/ 292 w 431"/>
                <a:gd name="T33" fmla="*/ 0 h 467"/>
                <a:gd name="T34" fmla="*/ 292 w 431"/>
                <a:gd name="T35" fmla="*/ 164 h 467"/>
                <a:gd name="T36" fmla="*/ 68 w 431"/>
                <a:gd name="T37" fmla="*/ 164 h 467"/>
                <a:gd name="T38" fmla="*/ 62 w 431"/>
                <a:gd name="T39" fmla="*/ 164 h 467"/>
                <a:gd name="T40" fmla="*/ 62 w 431"/>
                <a:gd name="T41" fmla="*/ 169 h 467"/>
                <a:gd name="T42" fmla="*/ 68 w 431"/>
                <a:gd name="T43" fmla="*/ 169 h 467"/>
                <a:gd name="T44" fmla="*/ 68 w 431"/>
                <a:gd name="T45" fmla="*/ 164 h 467"/>
                <a:gd name="T46" fmla="*/ 68 w 431"/>
                <a:gd name="T47" fmla="*/ 230 h 467"/>
                <a:gd name="T48" fmla="*/ 62 w 431"/>
                <a:gd name="T49" fmla="*/ 230 h 467"/>
                <a:gd name="T50" fmla="*/ 62 w 431"/>
                <a:gd name="T51" fmla="*/ 236 h 467"/>
                <a:gd name="T52" fmla="*/ 68 w 431"/>
                <a:gd name="T53" fmla="*/ 236 h 467"/>
                <a:gd name="T54" fmla="*/ 68 w 431"/>
                <a:gd name="T55" fmla="*/ 230 h 467"/>
                <a:gd name="T56" fmla="*/ 68 w 431"/>
                <a:gd name="T57" fmla="*/ 295 h 467"/>
                <a:gd name="T58" fmla="*/ 62 w 431"/>
                <a:gd name="T59" fmla="*/ 295 h 467"/>
                <a:gd name="T60" fmla="*/ 62 w 431"/>
                <a:gd name="T61" fmla="*/ 301 h 467"/>
                <a:gd name="T62" fmla="*/ 68 w 431"/>
                <a:gd name="T63" fmla="*/ 301 h 467"/>
                <a:gd name="T64" fmla="*/ 68 w 431"/>
                <a:gd name="T65" fmla="*/ 295 h 467"/>
                <a:gd name="T66" fmla="*/ 68 w 431"/>
                <a:gd name="T67" fmla="*/ 361 h 467"/>
                <a:gd name="T68" fmla="*/ 62 w 431"/>
                <a:gd name="T69" fmla="*/ 361 h 467"/>
                <a:gd name="T70" fmla="*/ 62 w 431"/>
                <a:gd name="T71" fmla="*/ 367 h 467"/>
                <a:gd name="T72" fmla="*/ 68 w 431"/>
                <a:gd name="T73" fmla="*/ 367 h 467"/>
                <a:gd name="T74" fmla="*/ 68 w 431"/>
                <a:gd name="T75" fmla="*/ 361 h 467"/>
                <a:gd name="T76" fmla="*/ 68 w 431"/>
                <a:gd name="T77" fmla="*/ 427 h 467"/>
                <a:gd name="T78" fmla="*/ 62 w 431"/>
                <a:gd name="T79" fmla="*/ 427 h 467"/>
                <a:gd name="T80" fmla="*/ 62 w 431"/>
                <a:gd name="T81" fmla="*/ 433 h 467"/>
                <a:gd name="T82" fmla="*/ 68 w 431"/>
                <a:gd name="T83" fmla="*/ 433 h 467"/>
                <a:gd name="T84" fmla="*/ 68 w 431"/>
                <a:gd name="T85" fmla="*/ 427 h 467"/>
                <a:gd name="T86" fmla="*/ 199 w 431"/>
                <a:gd name="T87" fmla="*/ 230 h 467"/>
                <a:gd name="T88" fmla="*/ 193 w 431"/>
                <a:gd name="T89" fmla="*/ 230 h 467"/>
                <a:gd name="T90" fmla="*/ 193 w 431"/>
                <a:gd name="T91" fmla="*/ 236 h 467"/>
                <a:gd name="T92" fmla="*/ 199 w 431"/>
                <a:gd name="T93" fmla="*/ 236 h 467"/>
                <a:gd name="T94" fmla="*/ 199 w 431"/>
                <a:gd name="T95" fmla="*/ 230 h 467"/>
                <a:gd name="T96" fmla="*/ 199 w 431"/>
                <a:gd name="T97" fmla="*/ 297 h 467"/>
                <a:gd name="T98" fmla="*/ 193 w 431"/>
                <a:gd name="T99" fmla="*/ 297 h 467"/>
                <a:gd name="T100" fmla="*/ 193 w 431"/>
                <a:gd name="T101" fmla="*/ 301 h 467"/>
                <a:gd name="T102" fmla="*/ 199 w 431"/>
                <a:gd name="T103" fmla="*/ 301 h 467"/>
                <a:gd name="T104" fmla="*/ 199 w 431"/>
                <a:gd name="T105" fmla="*/ 297 h 467"/>
                <a:gd name="T106" fmla="*/ 265 w 431"/>
                <a:gd name="T107" fmla="*/ 230 h 467"/>
                <a:gd name="T108" fmla="*/ 259 w 431"/>
                <a:gd name="T109" fmla="*/ 230 h 467"/>
                <a:gd name="T110" fmla="*/ 259 w 431"/>
                <a:gd name="T111" fmla="*/ 236 h 467"/>
                <a:gd name="T112" fmla="*/ 265 w 431"/>
                <a:gd name="T113" fmla="*/ 236 h 467"/>
                <a:gd name="T114" fmla="*/ 265 w 431"/>
                <a:gd name="T115" fmla="*/ 230 h 467"/>
                <a:gd name="T116" fmla="*/ 265 w 431"/>
                <a:gd name="T117" fmla="*/ 297 h 467"/>
                <a:gd name="T118" fmla="*/ 259 w 431"/>
                <a:gd name="T119" fmla="*/ 297 h 467"/>
                <a:gd name="T120" fmla="*/ 259 w 431"/>
                <a:gd name="T121" fmla="*/ 301 h 467"/>
                <a:gd name="T122" fmla="*/ 265 w 431"/>
                <a:gd name="T123" fmla="*/ 301 h 467"/>
                <a:gd name="T124" fmla="*/ 265 w 431"/>
                <a:gd name="T125" fmla="*/ 29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1" h="467">
                  <a:moveTo>
                    <a:pt x="326" y="164"/>
                  </a:moveTo>
                  <a:lnTo>
                    <a:pt x="326" y="467"/>
                  </a:lnTo>
                  <a:lnTo>
                    <a:pt x="263" y="467"/>
                  </a:lnTo>
                  <a:lnTo>
                    <a:pt x="263" y="363"/>
                  </a:lnTo>
                  <a:lnTo>
                    <a:pt x="198" y="363"/>
                  </a:lnTo>
                  <a:lnTo>
                    <a:pt x="198" y="467"/>
                  </a:lnTo>
                  <a:lnTo>
                    <a:pt x="132" y="467"/>
                  </a:lnTo>
                  <a:lnTo>
                    <a:pt x="132" y="164"/>
                  </a:lnTo>
                  <a:lnTo>
                    <a:pt x="230" y="164"/>
                  </a:lnTo>
                  <a:lnTo>
                    <a:pt x="326" y="164"/>
                  </a:lnTo>
                  <a:moveTo>
                    <a:pt x="230" y="164"/>
                  </a:moveTo>
                  <a:lnTo>
                    <a:pt x="230" y="100"/>
                  </a:lnTo>
                  <a:lnTo>
                    <a:pt x="0" y="100"/>
                  </a:lnTo>
                  <a:lnTo>
                    <a:pt x="0" y="467"/>
                  </a:lnTo>
                  <a:moveTo>
                    <a:pt x="431" y="467"/>
                  </a:moveTo>
                  <a:lnTo>
                    <a:pt x="431" y="134"/>
                  </a:lnTo>
                  <a:lnTo>
                    <a:pt x="292" y="0"/>
                  </a:lnTo>
                  <a:lnTo>
                    <a:pt x="292" y="164"/>
                  </a:lnTo>
                  <a:moveTo>
                    <a:pt x="68" y="164"/>
                  </a:moveTo>
                  <a:lnTo>
                    <a:pt x="62" y="164"/>
                  </a:lnTo>
                  <a:lnTo>
                    <a:pt x="62" y="169"/>
                  </a:lnTo>
                  <a:lnTo>
                    <a:pt x="68" y="169"/>
                  </a:lnTo>
                  <a:lnTo>
                    <a:pt x="68" y="164"/>
                  </a:lnTo>
                  <a:moveTo>
                    <a:pt x="68" y="230"/>
                  </a:moveTo>
                  <a:lnTo>
                    <a:pt x="62" y="230"/>
                  </a:lnTo>
                  <a:lnTo>
                    <a:pt x="62" y="236"/>
                  </a:lnTo>
                  <a:lnTo>
                    <a:pt x="68" y="236"/>
                  </a:lnTo>
                  <a:lnTo>
                    <a:pt x="68" y="230"/>
                  </a:lnTo>
                  <a:moveTo>
                    <a:pt x="68" y="295"/>
                  </a:moveTo>
                  <a:lnTo>
                    <a:pt x="62" y="295"/>
                  </a:lnTo>
                  <a:lnTo>
                    <a:pt x="62" y="301"/>
                  </a:lnTo>
                  <a:lnTo>
                    <a:pt x="68" y="301"/>
                  </a:lnTo>
                  <a:lnTo>
                    <a:pt x="68" y="295"/>
                  </a:lnTo>
                  <a:moveTo>
                    <a:pt x="68" y="361"/>
                  </a:moveTo>
                  <a:lnTo>
                    <a:pt x="62" y="361"/>
                  </a:lnTo>
                  <a:lnTo>
                    <a:pt x="62" y="367"/>
                  </a:lnTo>
                  <a:lnTo>
                    <a:pt x="68" y="367"/>
                  </a:lnTo>
                  <a:lnTo>
                    <a:pt x="68" y="361"/>
                  </a:lnTo>
                  <a:moveTo>
                    <a:pt x="68" y="427"/>
                  </a:moveTo>
                  <a:lnTo>
                    <a:pt x="62" y="427"/>
                  </a:lnTo>
                  <a:lnTo>
                    <a:pt x="62" y="433"/>
                  </a:lnTo>
                  <a:lnTo>
                    <a:pt x="68" y="433"/>
                  </a:lnTo>
                  <a:lnTo>
                    <a:pt x="68" y="427"/>
                  </a:lnTo>
                  <a:moveTo>
                    <a:pt x="199" y="230"/>
                  </a:moveTo>
                  <a:lnTo>
                    <a:pt x="193" y="230"/>
                  </a:lnTo>
                  <a:lnTo>
                    <a:pt x="193" y="236"/>
                  </a:lnTo>
                  <a:lnTo>
                    <a:pt x="199" y="236"/>
                  </a:lnTo>
                  <a:lnTo>
                    <a:pt x="199" y="230"/>
                  </a:lnTo>
                  <a:moveTo>
                    <a:pt x="199" y="297"/>
                  </a:moveTo>
                  <a:lnTo>
                    <a:pt x="193" y="297"/>
                  </a:lnTo>
                  <a:lnTo>
                    <a:pt x="193" y="301"/>
                  </a:lnTo>
                  <a:lnTo>
                    <a:pt x="199" y="301"/>
                  </a:lnTo>
                  <a:lnTo>
                    <a:pt x="199" y="297"/>
                  </a:lnTo>
                  <a:moveTo>
                    <a:pt x="265" y="230"/>
                  </a:moveTo>
                  <a:lnTo>
                    <a:pt x="259" y="230"/>
                  </a:lnTo>
                  <a:lnTo>
                    <a:pt x="259" y="236"/>
                  </a:lnTo>
                  <a:lnTo>
                    <a:pt x="265" y="236"/>
                  </a:lnTo>
                  <a:lnTo>
                    <a:pt x="265" y="230"/>
                  </a:lnTo>
                  <a:moveTo>
                    <a:pt x="265" y="297"/>
                  </a:moveTo>
                  <a:lnTo>
                    <a:pt x="259" y="297"/>
                  </a:lnTo>
                  <a:lnTo>
                    <a:pt x="259" y="301"/>
                  </a:lnTo>
                  <a:lnTo>
                    <a:pt x="265" y="301"/>
                  </a:lnTo>
                  <a:lnTo>
                    <a:pt x="265" y="297"/>
                  </a:lnTo>
                </a:path>
              </a:pathLst>
            </a:custGeom>
            <a:noFill/>
            <a:ln w="2222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975121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4"/>
                                        </p:tgtEl>
                                      </p:cBhvr>
                                      <p:by x="0" y="0"/>
                                    </p:animScale>
                                  </p:childTnLst>
                                </p:cTn>
                              </p:par>
                              <p:par>
                                <p:cTn id="9" presetID="1" presetClass="entr" presetSubtype="0" fill="hold" grpId="0" nodeType="withEffect">
                                  <p:stCondLst>
                                    <p:cond delay="100"/>
                                  </p:stCondLst>
                                  <p:childTnLst>
                                    <p:set>
                                      <p:cBhvr>
                                        <p:cTn id="10" dur="1" fill="hold">
                                          <p:stCondLst>
                                            <p:cond delay="499"/>
                                          </p:stCondLst>
                                        </p:cTn>
                                        <p:tgtEl>
                                          <p:spTgt spid="5"/>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5"/>
                                        </p:tgtEl>
                                      </p:cBhvr>
                                      <p:by x="0" y="0"/>
                                    </p:animScale>
                                  </p:childTnLst>
                                </p:cTn>
                              </p:par>
                              <p:par>
                                <p:cTn id="13" presetID="10" presetClass="entr" presetSubtype="0" fill="hold" nodeType="withEffect">
                                  <p:stCondLst>
                                    <p:cond delay="70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42" presetClass="path" presetSubtype="0" decel="100000" fill="hold" nodeType="withEffect">
                                  <p:stCondLst>
                                    <p:cond delay="700"/>
                                  </p:stCondLst>
                                  <p:childTnLst>
                                    <p:animMotion origin="layout" path="M -4.41409E-6 3.8493E-6 L -4.41409E-6 0.02564 " pathEditMode="relative" rAng="0" ptsTypes="AA">
                                      <p:cBhvr>
                                        <p:cTn id="17" dur="500" spd="-100000" fill="hold"/>
                                        <p:tgtEl>
                                          <p:spTgt spid="66"/>
                                        </p:tgtEl>
                                        <p:attrNameLst>
                                          <p:attrName>ppt_x</p:attrName>
                                          <p:attrName>ppt_y</p:attrName>
                                        </p:attrNameLst>
                                      </p:cBhvr>
                                      <p:rCtr x="0" y="1271"/>
                                    </p:animMotion>
                                  </p:childTnLst>
                                </p:cTn>
                              </p:par>
                              <p:par>
                                <p:cTn id="18" presetID="10" presetClass="entr" presetSubtype="0" fill="hold" grpId="0" nodeType="withEffect">
                                  <p:stCondLst>
                                    <p:cond delay="8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par>
                                <p:cTn id="21" presetID="42" presetClass="path" presetSubtype="0" decel="100000" fill="hold" grpId="1" nodeType="withEffect">
                                  <p:stCondLst>
                                    <p:cond delay="800"/>
                                  </p:stCondLst>
                                  <p:childTnLst>
                                    <p:animMotion origin="layout" path="M 2.11897E-6 -2.80527E-6 L 2.11897E-6 0.02565 " pathEditMode="relative" rAng="0" ptsTypes="AA">
                                      <p:cBhvr>
                                        <p:cTn id="22" dur="500" spd="-100000" fill="hold"/>
                                        <p:tgtEl>
                                          <p:spTgt spid="65"/>
                                        </p:tgtEl>
                                        <p:attrNameLst>
                                          <p:attrName>ppt_x</p:attrName>
                                          <p:attrName>ppt_y</p:attrName>
                                        </p:attrNameLst>
                                      </p:cBhvr>
                                      <p:rCtr x="0" y="1271"/>
                                    </p:animMotion>
                                  </p:childTnLst>
                                </p:cTn>
                              </p:par>
                            </p:childTnLst>
                          </p:cTn>
                        </p:par>
                        <p:par>
                          <p:cTn id="23" fill="hold">
                            <p:stCondLst>
                              <p:cond delay="13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3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par>
                          <p:cTn id="39" fill="hold">
                            <p:stCondLst>
                              <p:cond delay="2200"/>
                            </p:stCondLst>
                            <p:childTnLst>
                              <p:par>
                                <p:cTn id="40" presetID="10" presetClass="entr" presetSubtype="0"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p:bldP spid="7" grpId="0"/>
      <p:bldP spid="8" grpId="0"/>
      <p:bldP spid="9" grpId="0"/>
      <p:bldP spid="10" grpId="0"/>
      <p:bldP spid="11" grpId="0"/>
      <p:bldP spid="65" grpId="0" animBg="1"/>
      <p:bldP spid="6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FF546-D114-4698-BF62-9BA15DD2BCA5}"/>
              </a:ext>
            </a:extLst>
          </p:cNvPr>
          <p:cNvPicPr>
            <a:picLocks noChangeAspect="1"/>
          </p:cNvPicPr>
          <p:nvPr/>
        </p:nvPicPr>
        <p:blipFill rotWithShape="1">
          <a:blip r:embed="rId3"/>
          <a:srcRect t="2137" b="34464"/>
          <a:stretch/>
        </p:blipFill>
        <p:spPr>
          <a:xfrm>
            <a:off x="-5525" y="0"/>
            <a:ext cx="12447523" cy="5261942"/>
          </a:xfrm>
          <a:prstGeom prst="rect">
            <a:avLst/>
          </a:prstGeom>
        </p:spPr>
      </p:pic>
      <p:sp>
        <p:nvSpPr>
          <p:cNvPr id="4" name="Rectangle 3"/>
          <p:cNvSpPr/>
          <p:nvPr/>
        </p:nvSpPr>
        <p:spPr bwMode="auto">
          <a:xfrm>
            <a:off x="881" y="3433162"/>
            <a:ext cx="640313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8"/>
            <a:ext cx="5408815" cy="1828800"/>
          </a:xfrm>
        </p:spPr>
        <p:txBody>
          <a:bodyPr/>
          <a:lstStyle/>
          <a:p>
            <a:r>
              <a:rPr lang="en-US" dirty="0"/>
              <a:t>Windows </a:t>
            </a:r>
            <a:r>
              <a:rPr lang="en-US"/>
              <a:t>IoT </a:t>
            </a:r>
            <a:br>
              <a:rPr lang="en-US"/>
            </a:br>
            <a:r>
              <a:rPr lang="en-US"/>
              <a:t>Core</a:t>
            </a:r>
            <a:endParaRPr lang="en-US" dirty="0"/>
          </a:p>
        </p:txBody>
      </p:sp>
      <p:sp>
        <p:nvSpPr>
          <p:cNvPr id="7" name="Text Placeholder 6"/>
          <p:cNvSpPr>
            <a:spLocks noGrp="1"/>
          </p:cNvSpPr>
          <p:nvPr>
            <p:ph type="body" sz="quarter" idx="14"/>
          </p:nvPr>
        </p:nvSpPr>
        <p:spPr>
          <a:xfrm>
            <a:off x="340695" y="5395168"/>
            <a:ext cx="6063317" cy="1732583"/>
          </a:xfrm>
        </p:spPr>
        <p:txBody>
          <a:bodyPr/>
          <a:lstStyle/>
          <a:p>
            <a:r>
              <a:rPr lang="en-US" dirty="0"/>
              <a:t>Hands on Lab</a:t>
            </a:r>
          </a:p>
        </p:txBody>
      </p:sp>
      <p:sp>
        <p:nvSpPr>
          <p:cNvPr id="9" name="Rectangle 8">
            <a:extLst>
              <a:ext uri="{FF2B5EF4-FFF2-40B4-BE49-F238E27FC236}">
                <a16:creationId xmlns:a16="http://schemas.microsoft.com/office/drawing/2014/main" id="{773AAD3D-8B60-45F7-AFF7-875CEDCDB4B6}"/>
              </a:ext>
            </a:extLst>
          </p:cNvPr>
          <p:cNvSpPr/>
          <p:nvPr/>
        </p:nvSpPr>
        <p:spPr>
          <a:xfrm>
            <a:off x="6743826" y="5323298"/>
            <a:ext cx="4937706" cy="1671227"/>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3200" b="0" i="0" u="none" strike="noStrike" kern="0" cap="none" spc="0" normalizeH="0" baseline="0" noProof="0" dirty="0">
                <a:ln>
                  <a:noFill/>
                </a:ln>
                <a:solidFill>
                  <a:srgbClr val="505050"/>
                </a:solidFill>
                <a:effectLst/>
                <a:uLnTx/>
                <a:uFillTx/>
                <a:latin typeface="Segoe UI Light"/>
              </a:rPr>
              <a:t>Event Code</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MSFTEVENT XXXXX</a:t>
            </a:r>
            <a:b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b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MDL2 Assets" panose="050A0102010101010101" pitchFamily="18" charset="0"/>
              </a:rPr>
              <a:t></a:t>
            </a: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mj-lt"/>
              </a:rPr>
              <a:t>	</a:t>
            </a:r>
            <a:r>
              <a:rPr kumimoji="0" lang="en-US" sz="3200" b="0" i="0" u="none" strike="noStrike" kern="0" cap="none" spc="0" normalizeH="0" baseline="0" noProof="0" dirty="0" err="1">
                <a:ln>
                  <a:noFill/>
                </a:ln>
                <a:solidFill>
                  <a:srgbClr val="505050"/>
                </a:solidFill>
                <a:effectLst/>
                <a:uLnTx/>
                <a:uFillTx/>
                <a:latin typeface="+mj-lt"/>
              </a:rPr>
              <a:t>WiFi</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1600" b="0" i="0" u="none" strike="noStrike" kern="0" cap="none" spc="0" normalizeH="0" baseline="0" noProof="0" dirty="0">
                <a:ln>
                  <a:noFill/>
                </a:ln>
                <a:solidFill>
                  <a:srgbClr val="505050"/>
                </a:solidFill>
                <a:effectLst/>
                <a:uLnTx/>
                <a:uFillTx/>
                <a:latin typeface="Segoe UI Light"/>
              </a:rPr>
              <a:t>MSFT GUEST</a:t>
            </a:r>
            <a:endParaRPr kumimoji="0" lang="en-US" sz="40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209660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a:t>Customer </a:t>
            </a:r>
            <a:r>
              <a:rPr lang="en-US" err="1"/>
              <a:t>IoT</a:t>
            </a:r>
            <a:r>
              <a:rPr lang="en-US"/>
              <a:t> Solution Journey</a:t>
            </a:r>
          </a:p>
        </p:txBody>
      </p:sp>
      <p:sp>
        <p:nvSpPr>
          <p:cNvPr id="4" name="Rectangle 3">
            <a:extLst/>
          </p:cNvPr>
          <p:cNvSpPr/>
          <p:nvPr/>
        </p:nvSpPr>
        <p:spPr>
          <a:xfrm>
            <a:off x="1593155" y="3757963"/>
            <a:ext cx="683256" cy="370332"/>
          </a:xfrm>
          <a:prstGeom prst="rect">
            <a:avLst/>
          </a:prstGeom>
          <a:noFill/>
          <a:ln>
            <a:solidFill>
              <a:schemeClr val="tx2"/>
            </a:solidFill>
          </a:ln>
        </p:spPr>
        <p:txBody>
          <a:bodyPr wrap="square" lIns="0" rIns="0">
            <a:noAutofit/>
          </a:bodyPr>
          <a:lstStyle/>
          <a:p>
            <a:pPr marL="0" marR="0" lvl="0" indent="0" algn="l" defTabSz="932418" rtl="0" eaLnBrk="1" fontAlgn="auto" latinLnBrk="0" hangingPunct="1">
              <a:lnSpc>
                <a:spcPts val="2244"/>
              </a:lnSpc>
              <a:spcBef>
                <a:spcPts val="1800"/>
              </a:spcBef>
              <a:spcAft>
                <a:spcPts val="0"/>
              </a:spcAft>
              <a:buClrTx/>
              <a:buSzTx/>
              <a:buFontTx/>
              <a:buNone/>
              <a:tabLst/>
              <a:defRPr/>
            </a:pPr>
            <a:r>
              <a:rPr kumimoji="0" lang="en-US" sz="2040" b="0" i="0" u="none" strike="noStrike" kern="0" cap="none" spc="-10" normalizeH="0" baseline="0" noProof="0">
                <a:ln>
                  <a:noFill/>
                </a:ln>
                <a:solidFill>
                  <a:srgbClr val="525252"/>
                </a:solidFill>
                <a:effectLst/>
                <a:uLnTx/>
                <a:uFillTx/>
                <a:latin typeface="Segoe UI" panose="020B0502040204020203" pitchFamily="34" charset="0"/>
                <a:ea typeface="+mn-ea"/>
                <a:cs typeface="Segoe UI" panose="020B0502040204020203" pitchFamily="34" charset="0"/>
              </a:rPr>
              <a:t>Build</a:t>
            </a:r>
          </a:p>
        </p:txBody>
      </p:sp>
      <p:sp>
        <p:nvSpPr>
          <p:cNvPr id="5" name="Oval 35">
            <a:extLst>
              <a:ext uri="{FF2B5EF4-FFF2-40B4-BE49-F238E27FC236}">
                <a16:creationId xmlns:a16="http://schemas.microsoft.com/office/drawing/2014/main" id="{E0B1E2BC-2441-4934-838C-E993747A70B6}"/>
              </a:ext>
            </a:extLst>
          </p:cNvPr>
          <p:cNvSpPr/>
          <p:nvPr/>
        </p:nvSpPr>
        <p:spPr bwMode="auto">
          <a:xfrm rot="21354888">
            <a:off x="1508291" y="2576546"/>
            <a:ext cx="10035472" cy="1868305"/>
          </a:xfrm>
          <a:custGeom>
            <a:avLst/>
            <a:gdLst/>
            <a:ahLst/>
            <a:cxnLst/>
            <a:rect l="l" t="t" r="r" b="b"/>
            <a:pathLst>
              <a:path w="10038318" h="1868835">
                <a:moveTo>
                  <a:pt x="10038318" y="0"/>
                </a:moveTo>
                <a:lnTo>
                  <a:pt x="9857488" y="529814"/>
                </a:lnTo>
                <a:cubicBezTo>
                  <a:pt x="9858189" y="530243"/>
                  <a:pt x="9858933" y="530572"/>
                  <a:pt x="9859678" y="530899"/>
                </a:cubicBezTo>
                <a:lnTo>
                  <a:pt x="9856533" y="532614"/>
                </a:lnTo>
                <a:lnTo>
                  <a:pt x="9740801" y="871700"/>
                </a:lnTo>
                <a:lnTo>
                  <a:pt x="9585084" y="680413"/>
                </a:lnTo>
                <a:cubicBezTo>
                  <a:pt x="8172198" y="1401631"/>
                  <a:pt x="5904269" y="1868835"/>
                  <a:pt x="3347460" y="1868835"/>
                </a:cubicBezTo>
                <a:cubicBezTo>
                  <a:pt x="2148690" y="1868834"/>
                  <a:pt x="1013423" y="1766132"/>
                  <a:pt x="0" y="1582585"/>
                </a:cubicBezTo>
                <a:cubicBezTo>
                  <a:pt x="1042075" y="1707349"/>
                  <a:pt x="2204052" y="1740500"/>
                  <a:pt x="3422247" y="1663116"/>
                </a:cubicBezTo>
                <a:cubicBezTo>
                  <a:pt x="5790597" y="1512669"/>
                  <a:pt x="7874299" y="976002"/>
                  <a:pt x="9234825" y="250145"/>
                </a:cubicBezTo>
                <a:lnTo>
                  <a:pt x="9124385" y="114478"/>
                </a:lnTo>
                <a:close/>
              </a:path>
            </a:pathLst>
          </a:cu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D72F04B-D658-426D-99F9-8B08512D0E02}"/>
              </a:ext>
            </a:extLst>
          </p:cNvPr>
          <p:cNvSpPr/>
          <p:nvPr/>
        </p:nvSpPr>
        <p:spPr>
          <a:xfrm>
            <a:off x="4401370" y="3387631"/>
            <a:ext cx="1223452" cy="370332"/>
          </a:xfrm>
          <a:prstGeom prst="rect">
            <a:avLst/>
          </a:prstGeom>
          <a:noFill/>
          <a:ln>
            <a:solidFill>
              <a:schemeClr val="tx2"/>
            </a:solidFill>
          </a:ln>
        </p:spPr>
        <p:txBody>
          <a:bodyPr wrap="square" lIns="0" rIns="0">
            <a:noAutofit/>
          </a:bodyPr>
          <a:lstStyle/>
          <a:p>
            <a:pPr marL="0" marR="0" lvl="0" indent="0" algn="l" defTabSz="932418" rtl="0" eaLnBrk="1" fontAlgn="auto" latinLnBrk="0" hangingPunct="1">
              <a:lnSpc>
                <a:spcPts val="2244"/>
              </a:lnSpc>
              <a:spcBef>
                <a:spcPts val="1800"/>
              </a:spcBef>
              <a:spcAft>
                <a:spcPts val="0"/>
              </a:spcAft>
              <a:buClrTx/>
              <a:buSzTx/>
              <a:buFontTx/>
              <a:buNone/>
              <a:tabLst/>
              <a:defRPr/>
            </a:pPr>
            <a:r>
              <a:rPr kumimoji="0" lang="en-US" sz="2040" b="0" i="0" u="none" strike="noStrike" kern="0" cap="none" spc="-10" normalizeH="0" baseline="0" noProof="0">
                <a:ln>
                  <a:noFill/>
                </a:ln>
                <a:solidFill>
                  <a:srgbClr val="525252"/>
                </a:solidFill>
                <a:effectLst/>
                <a:uLnTx/>
                <a:uFillTx/>
                <a:latin typeface="Segoe UI" panose="020B0502040204020203" pitchFamily="34" charset="0"/>
                <a:ea typeface="+mn-ea"/>
                <a:cs typeface="Segoe UI" panose="020B0502040204020203" pitchFamily="34" charset="0"/>
              </a:rPr>
              <a:t>Connect</a:t>
            </a:r>
          </a:p>
        </p:txBody>
      </p:sp>
      <p:sp>
        <p:nvSpPr>
          <p:cNvPr id="7" name="Rectangle 6">
            <a:extLst>
              <a:ext uri="{FF2B5EF4-FFF2-40B4-BE49-F238E27FC236}">
                <a16:creationId xmlns:a16="http://schemas.microsoft.com/office/drawing/2014/main" id="{598A0B72-E62A-45D7-8F32-B88CAB4093A8}"/>
              </a:ext>
            </a:extLst>
          </p:cNvPr>
          <p:cNvSpPr/>
          <p:nvPr/>
        </p:nvSpPr>
        <p:spPr>
          <a:xfrm>
            <a:off x="7384978" y="2872816"/>
            <a:ext cx="1223452" cy="370332"/>
          </a:xfrm>
          <a:prstGeom prst="rect">
            <a:avLst/>
          </a:prstGeom>
          <a:noFill/>
          <a:ln>
            <a:solidFill>
              <a:schemeClr val="tx2"/>
            </a:solidFill>
          </a:ln>
        </p:spPr>
        <p:txBody>
          <a:bodyPr wrap="square" lIns="0" rIns="0">
            <a:noAutofit/>
          </a:bodyPr>
          <a:lstStyle/>
          <a:p>
            <a:pPr marL="0" marR="0" lvl="0" indent="0" algn="l" defTabSz="932418" rtl="0" eaLnBrk="1" fontAlgn="auto" latinLnBrk="0" hangingPunct="1">
              <a:lnSpc>
                <a:spcPts val="2244"/>
              </a:lnSpc>
              <a:spcBef>
                <a:spcPts val="1800"/>
              </a:spcBef>
              <a:spcAft>
                <a:spcPts val="0"/>
              </a:spcAft>
              <a:buClrTx/>
              <a:buSzTx/>
              <a:buFontTx/>
              <a:buNone/>
              <a:tabLst/>
              <a:defRPr/>
            </a:pPr>
            <a:r>
              <a:rPr kumimoji="0" lang="en-US" sz="2040" b="0" i="0" u="none" strike="noStrike" kern="0" cap="none" spc="-10" normalizeH="0" baseline="0" noProof="0">
                <a:ln>
                  <a:noFill/>
                </a:ln>
                <a:solidFill>
                  <a:srgbClr val="525252"/>
                </a:solidFill>
                <a:effectLst/>
                <a:uLnTx/>
                <a:uFillTx/>
                <a:latin typeface="Segoe UI" panose="020B0502040204020203" pitchFamily="34" charset="0"/>
                <a:ea typeface="+mn-ea"/>
                <a:cs typeface="Segoe UI" panose="020B0502040204020203" pitchFamily="34" charset="0"/>
              </a:rPr>
              <a:t>Scale</a:t>
            </a:r>
          </a:p>
        </p:txBody>
      </p:sp>
      <p:sp>
        <p:nvSpPr>
          <p:cNvPr id="8" name="Rectangle 7">
            <a:extLst>
              <a:ext uri="{FF2B5EF4-FFF2-40B4-BE49-F238E27FC236}">
                <a16:creationId xmlns:a16="http://schemas.microsoft.com/office/drawing/2014/main" id="{C8452A74-7977-4E1A-869B-CDDF2C428A3B}"/>
              </a:ext>
            </a:extLst>
          </p:cNvPr>
          <p:cNvSpPr/>
          <p:nvPr/>
        </p:nvSpPr>
        <p:spPr>
          <a:xfrm>
            <a:off x="9734323" y="1851124"/>
            <a:ext cx="1223452" cy="370332"/>
          </a:xfrm>
          <a:prstGeom prst="rect">
            <a:avLst/>
          </a:prstGeom>
          <a:noFill/>
        </p:spPr>
        <p:txBody>
          <a:bodyPr wrap="square" lIns="0" rIns="0">
            <a:noAutofit/>
          </a:bodyPr>
          <a:lstStyle/>
          <a:p>
            <a:pPr marL="0" marR="0" lvl="0" indent="0" algn="l" defTabSz="932418" rtl="0" eaLnBrk="1" fontAlgn="auto" latinLnBrk="0" hangingPunct="1">
              <a:lnSpc>
                <a:spcPts val="2244"/>
              </a:lnSpc>
              <a:spcBef>
                <a:spcPts val="1800"/>
              </a:spcBef>
              <a:spcAft>
                <a:spcPts val="0"/>
              </a:spcAft>
              <a:buClrTx/>
              <a:buSzTx/>
              <a:buFontTx/>
              <a:buNone/>
              <a:tabLst/>
              <a:defRPr/>
            </a:pPr>
            <a:r>
              <a:rPr kumimoji="0" lang="en-US" sz="2040" b="0" i="0" u="none" strike="noStrike" kern="0" cap="none" spc="-10" normalizeH="0" baseline="0" noProof="0">
                <a:ln>
                  <a:noFill/>
                </a:ln>
                <a:solidFill>
                  <a:srgbClr val="525252"/>
                </a:solidFill>
                <a:effectLst/>
                <a:uLnTx/>
                <a:uFillTx/>
                <a:latin typeface="Segoe UI" panose="020B0502040204020203" pitchFamily="34" charset="0"/>
                <a:ea typeface="+mn-ea"/>
                <a:cs typeface="Segoe UI" panose="020B0502040204020203" pitchFamily="34" charset="0"/>
              </a:rPr>
              <a:t>Operate</a:t>
            </a:r>
          </a:p>
        </p:txBody>
      </p:sp>
      <p:sp>
        <p:nvSpPr>
          <p:cNvPr id="9" name="tool">
            <a:extLst>
              <a:ext uri="{FF2B5EF4-FFF2-40B4-BE49-F238E27FC236}">
                <a16:creationId xmlns:a16="http://schemas.microsoft.com/office/drawing/2014/main" id="{07449D6D-5A6D-4678-981A-29587344B025}"/>
              </a:ext>
            </a:extLst>
          </p:cNvPr>
          <p:cNvSpPr>
            <a:spLocks noChangeAspect="1" noEditPoints="1"/>
          </p:cNvSpPr>
          <p:nvPr/>
        </p:nvSpPr>
        <p:spPr bwMode="auto">
          <a:xfrm>
            <a:off x="999431" y="3572797"/>
            <a:ext cx="485055" cy="68324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22225"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cloud_2">
            <a:extLst>
              <a:ext uri="{FF2B5EF4-FFF2-40B4-BE49-F238E27FC236}">
                <a16:creationId xmlns:a16="http://schemas.microsoft.com/office/drawing/2014/main" id="{E60A0D1C-B349-43F4-B4DC-305CE0FE5B59}"/>
              </a:ext>
            </a:extLst>
          </p:cNvPr>
          <p:cNvSpPr>
            <a:spLocks noChangeAspect="1" noEditPoints="1"/>
          </p:cNvSpPr>
          <p:nvPr/>
        </p:nvSpPr>
        <p:spPr bwMode="auto">
          <a:xfrm>
            <a:off x="3246343" y="3305179"/>
            <a:ext cx="927497" cy="53523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2225"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globe">
            <a:extLst>
              <a:ext uri="{FF2B5EF4-FFF2-40B4-BE49-F238E27FC236}">
                <a16:creationId xmlns:a16="http://schemas.microsoft.com/office/drawing/2014/main" id="{7C561011-5BBA-4DAC-9FDB-F53E3F1D7C98}"/>
              </a:ext>
            </a:extLst>
          </p:cNvPr>
          <p:cNvSpPr>
            <a:spLocks noChangeAspect="1" noEditPoints="1"/>
          </p:cNvSpPr>
          <p:nvPr/>
        </p:nvSpPr>
        <p:spPr bwMode="auto">
          <a:xfrm>
            <a:off x="6526027" y="2717963"/>
            <a:ext cx="677734" cy="68003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 name="factory_3">
            <a:extLst>
              <a:ext uri="{FF2B5EF4-FFF2-40B4-BE49-F238E27FC236}">
                <a16:creationId xmlns:a16="http://schemas.microsoft.com/office/drawing/2014/main" id="{BD77C93B-CF15-4EF9-A575-471D325AC598}"/>
              </a:ext>
            </a:extLst>
          </p:cNvPr>
          <p:cNvSpPr>
            <a:spLocks noChangeAspect="1" noEditPoints="1"/>
          </p:cNvSpPr>
          <p:nvPr/>
        </p:nvSpPr>
        <p:spPr bwMode="auto">
          <a:xfrm>
            <a:off x="8570798" y="1688216"/>
            <a:ext cx="960034" cy="594538"/>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566ACD06-042F-4C6F-9939-827DF1274F45}"/>
              </a:ext>
            </a:extLst>
          </p:cNvPr>
          <p:cNvSpPr/>
          <p:nvPr/>
        </p:nvSpPr>
        <p:spPr>
          <a:xfrm>
            <a:off x="274639" y="5656246"/>
            <a:ext cx="11984272" cy="923330"/>
          </a:xfrm>
          <a:prstGeom prst="rect">
            <a:avLst/>
          </a:prstGeom>
        </p:spPr>
        <p:txBody>
          <a:bodyPr wrap="square">
            <a:spAutoFit/>
          </a:bodyPr>
          <a:lstStyle/>
          <a:p>
            <a:pPr marL="0" marR="0" lvl="0" indent="0" algn="l" defTabSz="932394" rtl="0" eaLnBrk="1" fontAlgn="auto" latinLnBrk="0" hangingPunct="1">
              <a:lnSpc>
                <a:spcPct val="10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Windows IoT has hundreds of samples, docs and great tooling to help OEMs scale from a single dev machine to distributed software development projects.  Connecting to Azure IoT scales the solution with deployment, provisioning and management. Microsoft provides enterprise grade security and support throughout the process.</a:t>
            </a:r>
            <a:endParaRPr kumimoji="0" lang="en-US" sz="1800" b="0" i="0" u="none" strike="noStrike" kern="1200" cap="none" spc="0" normalizeH="0" baseline="0" noProof="0">
              <a:ln>
                <a:noFill/>
              </a:ln>
              <a:solidFill>
                <a:srgbClr val="505050"/>
              </a:solidFill>
              <a:effectLst/>
              <a:uLnTx/>
              <a:uFillTx/>
              <a:latin typeface="Segoe UI"/>
              <a:ea typeface="+mn-ea"/>
              <a:cs typeface="Segoe UI"/>
            </a:endParaRPr>
          </a:p>
        </p:txBody>
      </p:sp>
    </p:spTree>
    <p:extLst>
      <p:ext uri="{BB962C8B-B14F-4D97-AF65-F5344CB8AC3E}">
        <p14:creationId xmlns:p14="http://schemas.microsoft.com/office/powerpoint/2010/main" val="193580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22" presetClass="entr" presetSubtype="4"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9900" y="295274"/>
            <a:ext cx="10696575" cy="917575"/>
          </a:xfrm>
        </p:spPr>
        <p:txBody>
          <a:bodyPr/>
          <a:lstStyle/>
          <a:p>
            <a:r>
              <a:rPr lang="en-US">
                <a:solidFill>
                  <a:schemeClr val="tx2"/>
                </a:solidFill>
              </a:rPr>
              <a:t>Build</a:t>
            </a:r>
            <a:br>
              <a:rPr lang="en-US" sz="2000" kern="0">
                <a:solidFill>
                  <a:schemeClr val="tx1"/>
                </a:solidFill>
                <a:ea typeface="Segoe UI" panose="020B0502040204020203" pitchFamily="34" charset="0"/>
                <a:cs typeface="Segoe UI Semibold" panose="020B0702040204020203" pitchFamily="34" charset="0"/>
              </a:rPr>
            </a:br>
            <a:r>
              <a:rPr lang="en-US" sz="900" kern="0">
                <a:solidFill>
                  <a:schemeClr val="tx1"/>
                </a:solidFill>
                <a:ea typeface="Segoe UI" panose="020B0502040204020203" pitchFamily="34" charset="0"/>
                <a:cs typeface="Segoe UI Semibold" panose="020B0702040204020203" pitchFamily="34" charset="0"/>
              </a:rPr>
              <a:t> </a:t>
            </a:r>
            <a:r>
              <a:rPr lang="en-US" sz="2800" kern="0">
                <a:solidFill>
                  <a:schemeClr val="tx1"/>
                </a:solidFill>
                <a:ea typeface="Segoe UI" panose="020B0502040204020203" pitchFamily="34" charset="0"/>
                <a:cs typeface="Segoe UI Semibold" panose="020B0702040204020203" pitchFamily="34" charset="0"/>
              </a:rPr>
              <a:t>Building a Windows device is as easy as building an app</a:t>
            </a:r>
            <a:endParaRPr lang="en-US" sz="2800"/>
          </a:p>
        </p:txBody>
      </p:sp>
      <p:sp>
        <p:nvSpPr>
          <p:cNvPr id="7" name="Text Placeholder 6"/>
          <p:cNvSpPr>
            <a:spLocks noGrp="1"/>
          </p:cNvSpPr>
          <p:nvPr>
            <p:ph type="body" sz="quarter" idx="12"/>
          </p:nvPr>
        </p:nvSpPr>
        <p:spPr>
          <a:xfrm>
            <a:off x="274638" y="1777999"/>
            <a:ext cx="5486400" cy="4919663"/>
          </a:xfrm>
        </p:spPr>
        <p:txBody>
          <a:bodyPr anchor="ctr"/>
          <a:lstStyle/>
          <a:p>
            <a:pPr defTabSz="931193" fontAlgn="base">
              <a:spcBef>
                <a:spcPct val="0"/>
              </a:spcBef>
              <a:spcAft>
                <a:spcPts val="3000"/>
              </a:spcAft>
            </a:pPr>
            <a:r>
              <a:rPr lang="en-US" sz="2200" kern="0">
                <a:solidFill>
                  <a:schemeClr val="tx1"/>
                </a:solidFill>
                <a:ea typeface="Segoe UI" panose="020B0502040204020203" pitchFamily="34" charset="0"/>
                <a:cs typeface="Segoe UI Semibold" panose="020B0702040204020203" pitchFamily="34" charset="0"/>
              </a:rPr>
              <a:t>Windows ‘just works’, built-in security, connectivity and NUI options</a:t>
            </a:r>
          </a:p>
          <a:p>
            <a:pPr defTabSz="931193" fontAlgn="base">
              <a:spcBef>
                <a:spcPct val="0"/>
              </a:spcBef>
              <a:spcAft>
                <a:spcPts val="3000"/>
              </a:spcAft>
            </a:pPr>
            <a:r>
              <a:rPr lang="en-US" sz="2200" kern="0">
                <a:solidFill>
                  <a:schemeClr val="tx1"/>
                </a:solidFill>
                <a:ea typeface="Segoe UI" panose="020B0502040204020203" pitchFamily="34" charset="0"/>
                <a:cs typeface="Segoe UI Semibold" panose="020B0702040204020203" pitchFamily="34" charset="0"/>
              </a:rPr>
              <a:t>Hundreds of samples, docs, and great tooling to guide you</a:t>
            </a:r>
          </a:p>
          <a:p>
            <a:pPr defTabSz="931193" fontAlgn="base">
              <a:spcBef>
                <a:spcPct val="0"/>
              </a:spcBef>
              <a:spcAft>
                <a:spcPts val="3000"/>
              </a:spcAft>
            </a:pPr>
            <a:r>
              <a:rPr lang="en-US" sz="2200" kern="0">
                <a:solidFill>
                  <a:schemeClr val="tx1"/>
                </a:solidFill>
                <a:ea typeface="Segoe UI" panose="020B0502040204020203" pitchFamily="34" charset="0"/>
                <a:cs typeface="Segoe UI Semibold" panose="020B0702040204020203" pitchFamily="34" charset="0"/>
              </a:rPr>
              <a:t>Familiar development environment with best in class dev tools</a:t>
            </a:r>
          </a:p>
          <a:p>
            <a:pPr defTabSz="931193" fontAlgn="base">
              <a:spcBef>
                <a:spcPct val="0"/>
              </a:spcBef>
              <a:spcAft>
                <a:spcPts val="3000"/>
              </a:spcAft>
            </a:pPr>
            <a:r>
              <a:rPr lang="en-US" sz="2200" kern="0">
                <a:solidFill>
                  <a:schemeClr val="tx1"/>
                </a:solidFill>
                <a:ea typeface="Segoe UI" panose="020B0502040204020203" pitchFamily="34" charset="0"/>
                <a:cs typeface="Segoe UI Semibold" panose="020B0702040204020203" pitchFamily="34" charset="0"/>
              </a:rPr>
              <a:t>Shell lockdown/OEM customization and a robust set of language-locales</a:t>
            </a:r>
          </a:p>
        </p:txBody>
      </p:sp>
      <p:pic>
        <p:nvPicPr>
          <p:cNvPr id="6" name="Picture 5">
            <a:extLst>
              <a:ext uri="{FF2B5EF4-FFF2-40B4-BE49-F238E27FC236}">
                <a16:creationId xmlns:a16="http://schemas.microsoft.com/office/drawing/2014/main" id="{16EA4682-2E92-47D1-95DC-3ABE6E416B40}"/>
              </a:ext>
            </a:extLst>
          </p:cNvPr>
          <p:cNvPicPr>
            <a:picLocks noChangeAspect="1"/>
          </p:cNvPicPr>
          <p:nvPr/>
        </p:nvPicPr>
        <p:blipFill rotWithShape="1">
          <a:blip r:embed="rId3">
            <a:extLst>
              <a:ext uri="{28A0092B-C50C-407E-A947-70E740481C1C}">
                <a14:useLocalDpi xmlns:a14="http://schemas.microsoft.com/office/drawing/2010/main" val="0"/>
              </a:ext>
            </a:extLst>
          </a:blip>
          <a:srcRect l="16822" t="15840" r="19344" b="4790"/>
          <a:stretch/>
        </p:blipFill>
        <p:spPr>
          <a:xfrm>
            <a:off x="6218237" y="1778000"/>
            <a:ext cx="5943602" cy="4919663"/>
          </a:xfrm>
          <a:prstGeom prst="rect">
            <a:avLst/>
          </a:prstGeom>
        </p:spPr>
      </p:pic>
      <p:sp>
        <p:nvSpPr>
          <p:cNvPr id="5" name="tool">
            <a:extLst>
              <a:ext uri="{FF2B5EF4-FFF2-40B4-BE49-F238E27FC236}">
                <a16:creationId xmlns:a16="http://schemas.microsoft.com/office/drawing/2014/main" id="{07449D6D-5A6D-4678-981A-29587344B025}"/>
              </a:ext>
            </a:extLst>
          </p:cNvPr>
          <p:cNvSpPr>
            <a:spLocks noChangeAspect="1" noEditPoints="1"/>
          </p:cNvSpPr>
          <p:nvPr/>
        </p:nvSpPr>
        <p:spPr bwMode="auto">
          <a:xfrm>
            <a:off x="702402" y="444476"/>
            <a:ext cx="702537" cy="9895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22225"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6606414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9900" y="295274"/>
            <a:ext cx="10696575" cy="917575"/>
          </a:xfrm>
        </p:spPr>
        <p:txBody>
          <a:bodyPr/>
          <a:lstStyle/>
          <a:p>
            <a:r>
              <a:rPr lang="en-US"/>
              <a:t>Connect</a:t>
            </a:r>
            <a:br>
              <a:rPr lang="en-US" sz="2000" kern="0">
                <a:solidFill>
                  <a:srgbClr val="353535"/>
                </a:solidFill>
                <a:ea typeface="Segoe UI" panose="020B0502040204020203" pitchFamily="34" charset="0"/>
                <a:cs typeface="Segoe UI Semibold" panose="020B0702040204020203" pitchFamily="34" charset="0"/>
              </a:rPr>
            </a:br>
            <a:r>
              <a:rPr lang="en-US" sz="900" kern="0">
                <a:solidFill>
                  <a:srgbClr val="353535"/>
                </a:solidFill>
                <a:ea typeface="Segoe UI" panose="020B0502040204020203" pitchFamily="34" charset="0"/>
                <a:cs typeface="Segoe UI Semibold" panose="020B0702040204020203" pitchFamily="34" charset="0"/>
              </a:rPr>
              <a:t> </a:t>
            </a:r>
            <a:r>
              <a:rPr lang="en-US" sz="2800" kern="0">
                <a:solidFill>
                  <a:srgbClr val="353535"/>
                </a:solidFill>
                <a:ea typeface="Segoe UI" panose="020B0502040204020203" pitchFamily="34" charset="0"/>
                <a:cs typeface="Segoe UI Semibold" panose="020B0702040204020203" pitchFamily="34" charset="0"/>
              </a:rPr>
              <a:t>Bringing the Intelligent Edge to the Intelligent Cloud for a complete solution </a:t>
            </a:r>
            <a:endParaRPr lang="en-US" sz="2800"/>
          </a:p>
        </p:txBody>
      </p:sp>
      <p:sp>
        <p:nvSpPr>
          <p:cNvPr id="7" name="Text Placeholder 6"/>
          <p:cNvSpPr>
            <a:spLocks noGrp="1"/>
          </p:cNvSpPr>
          <p:nvPr>
            <p:ph type="body" sz="quarter" idx="12"/>
          </p:nvPr>
        </p:nvSpPr>
        <p:spPr>
          <a:xfrm>
            <a:off x="274638" y="1777999"/>
            <a:ext cx="5486400" cy="4919664"/>
          </a:xfrm>
        </p:spPr>
        <p:txBody>
          <a:bodyPr anchor="ctr"/>
          <a:lstStyle/>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Azure IoT shines brightest on Windows</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Built-in connectivity with Azure IoT provides advanced capabilities including Machine Learning and Artificial Intelligence</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Key technologies like OPC-UA, and OCF work great with Windows</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Able to connect to a wide variety of disparate existing devices</a:t>
            </a:r>
          </a:p>
        </p:txBody>
      </p:sp>
      <p:pic>
        <p:nvPicPr>
          <p:cNvPr id="8" name="Picture 2" descr="Win17a_Lisbon_IndustrialDesign_DesignOffice_Acer_Spin_7_106">
            <a:extLst>
              <a:ext uri="{FF2B5EF4-FFF2-40B4-BE49-F238E27FC236}">
                <a16:creationId xmlns:a16="http://schemas.microsoft.com/office/drawing/2014/main" id="{B9E0BC9D-8B7B-42F4-B2F1-2F7AC461B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97" b="33278"/>
          <a:stretch/>
        </p:blipFill>
        <p:spPr bwMode="auto">
          <a:xfrm>
            <a:off x="6218237" y="1777999"/>
            <a:ext cx="5943602" cy="4918077"/>
          </a:xfrm>
          <a:prstGeom prst="rect">
            <a:avLst/>
          </a:prstGeom>
          <a:noFill/>
          <a:extLst>
            <a:ext uri="{909E8E84-426E-40DD-AFC4-6F175D3DCCD1}">
              <a14:hiddenFill xmlns:a14="http://schemas.microsoft.com/office/drawing/2010/main">
                <a:solidFill>
                  <a:srgbClr val="FFFFFF"/>
                </a:solidFill>
              </a14:hiddenFill>
            </a:ext>
          </a:extLst>
        </p:spPr>
      </p:pic>
      <p:sp>
        <p:nvSpPr>
          <p:cNvPr id="6" name="cloud_2">
            <a:extLst>
              <a:ext uri="{FF2B5EF4-FFF2-40B4-BE49-F238E27FC236}">
                <a16:creationId xmlns:a16="http://schemas.microsoft.com/office/drawing/2014/main" id="{E60A0D1C-B349-43F4-B4DC-305CE0FE5B59}"/>
              </a:ext>
            </a:extLst>
          </p:cNvPr>
          <p:cNvSpPr>
            <a:spLocks noChangeAspect="1" noEditPoints="1"/>
          </p:cNvSpPr>
          <p:nvPr/>
        </p:nvSpPr>
        <p:spPr bwMode="auto">
          <a:xfrm>
            <a:off x="443639" y="593197"/>
            <a:ext cx="1220062" cy="704068"/>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2225"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3512726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9900" y="295274"/>
            <a:ext cx="10696575" cy="917575"/>
          </a:xfrm>
        </p:spPr>
        <p:txBody>
          <a:bodyPr/>
          <a:lstStyle/>
          <a:p>
            <a:r>
              <a:rPr lang="en-US"/>
              <a:t>Scale</a:t>
            </a:r>
            <a:br>
              <a:rPr lang="en-US" sz="2000" kern="0" spc="0">
                <a:ln>
                  <a:noFill/>
                </a:ln>
                <a:solidFill>
                  <a:srgbClr val="353535"/>
                </a:solidFill>
                <a:latin typeface="Segoe UI Semilight"/>
                <a:ea typeface="Segoe UI" panose="020B0502040204020203" pitchFamily="34" charset="0"/>
                <a:cs typeface="Segoe UI Semibold" panose="020B0702040204020203" pitchFamily="34" charset="0"/>
              </a:rPr>
            </a:br>
            <a:r>
              <a:rPr lang="en-US" sz="900" kern="0" spc="0">
                <a:ln>
                  <a:noFill/>
                </a:ln>
                <a:solidFill>
                  <a:srgbClr val="353535"/>
                </a:solidFill>
                <a:latin typeface="Segoe UI Semilight"/>
                <a:ea typeface="Segoe UI" panose="020B0502040204020203" pitchFamily="34" charset="0"/>
                <a:cs typeface="Segoe UI Semibold" panose="020B0702040204020203" pitchFamily="34" charset="0"/>
              </a:rPr>
              <a:t> </a:t>
            </a:r>
            <a:r>
              <a:rPr lang="en-US" sz="2800" kern="0" spc="-100">
                <a:ln>
                  <a:noFill/>
                </a:ln>
                <a:solidFill>
                  <a:srgbClr val="353535"/>
                </a:solidFill>
                <a:ea typeface="Segoe UI" panose="020B0502040204020203" pitchFamily="34" charset="0"/>
                <a:cs typeface="Segoe UI Semibold" panose="020B0702040204020203" pitchFamily="34" charset="0"/>
              </a:rPr>
              <a:t>Enabling OEMs to quickly scale while keeping devices updated and secure</a:t>
            </a:r>
          </a:p>
        </p:txBody>
      </p:sp>
      <p:sp>
        <p:nvSpPr>
          <p:cNvPr id="7" name="Text Placeholder 6"/>
          <p:cNvSpPr>
            <a:spLocks noGrp="1"/>
          </p:cNvSpPr>
          <p:nvPr>
            <p:ph type="body" sz="quarter" idx="12"/>
          </p:nvPr>
        </p:nvSpPr>
        <p:spPr>
          <a:xfrm>
            <a:off x="274638" y="1777999"/>
            <a:ext cx="5486400" cy="4919664"/>
          </a:xfrm>
        </p:spPr>
        <p:txBody>
          <a:bodyPr anchor="ctr"/>
          <a:lstStyle/>
          <a:p>
            <a:pPr defTabSz="931193" fontAlgn="base">
              <a:spcBef>
                <a:spcPct val="0"/>
              </a:spcBef>
              <a:spcAft>
                <a:spcPts val="3000"/>
              </a:spcAft>
            </a:pPr>
            <a:r>
              <a:rPr lang="en-US" sz="2200" kern="0">
                <a:solidFill>
                  <a:schemeClr val="tx1"/>
                </a:solidFill>
                <a:ea typeface="Segoe UI" panose="020B0502040204020203" pitchFamily="34" charset="0"/>
                <a:cs typeface="Segoe UI Semibold" panose="020B0702040204020203" pitchFamily="34" charset="0"/>
              </a:rPr>
              <a:t>Kickstart </a:t>
            </a:r>
            <a:r>
              <a:rPr lang="en-US" sz="2200" kern="0" dirty="0">
                <a:solidFill>
                  <a:schemeClr val="tx1"/>
                </a:solidFill>
                <a:ea typeface="Segoe UI" panose="020B0502040204020203" pitchFamily="34" charset="0"/>
                <a:cs typeface="Segoe UI Semibold" panose="020B0702040204020203" pitchFamily="34" charset="0"/>
              </a:rPr>
              <a:t>manufacturing with tooling and relationships to get your product built-right and on-time</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Utilize Microsoft’s update infrastructure to keep devices secure and up-to-date</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Advanced system security protects data in-motion and at-rest</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Application servicing and telemetry done via Microsoft Store</a:t>
            </a:r>
          </a:p>
        </p:txBody>
      </p:sp>
      <p:pic>
        <p:nvPicPr>
          <p:cNvPr id="6" name="Picture 5">
            <a:extLst>
              <a:ext uri="{FF2B5EF4-FFF2-40B4-BE49-F238E27FC236}">
                <a16:creationId xmlns:a16="http://schemas.microsoft.com/office/drawing/2014/main" id="{7FCB57EB-F364-464B-860D-65D7C0B68451}"/>
              </a:ext>
            </a:extLst>
          </p:cNvPr>
          <p:cNvPicPr>
            <a:picLocks noChangeAspect="1"/>
          </p:cNvPicPr>
          <p:nvPr/>
        </p:nvPicPr>
        <p:blipFill rotWithShape="1">
          <a:blip r:embed="rId3">
            <a:extLst>
              <a:ext uri="{28A0092B-C50C-407E-A947-70E740481C1C}">
                <a14:useLocalDpi xmlns:a14="http://schemas.microsoft.com/office/drawing/2010/main" val="0"/>
              </a:ext>
            </a:extLst>
          </a:blip>
          <a:srcRect l="10711" r="8838"/>
          <a:stretch/>
        </p:blipFill>
        <p:spPr>
          <a:xfrm>
            <a:off x="6218237" y="1777999"/>
            <a:ext cx="5943602" cy="4918078"/>
          </a:xfrm>
          <a:prstGeom prst="rect">
            <a:avLst/>
          </a:prstGeom>
        </p:spPr>
      </p:pic>
      <p:sp>
        <p:nvSpPr>
          <p:cNvPr id="5" name="globe">
            <a:extLst>
              <a:ext uri="{FF2B5EF4-FFF2-40B4-BE49-F238E27FC236}">
                <a16:creationId xmlns:a16="http://schemas.microsoft.com/office/drawing/2014/main" id="{7C561011-5BBA-4DAC-9FDB-F53E3F1D7C98}"/>
              </a:ext>
            </a:extLst>
          </p:cNvPr>
          <p:cNvSpPr>
            <a:spLocks noChangeAspect="1" noEditPoints="1"/>
          </p:cNvSpPr>
          <p:nvPr/>
        </p:nvSpPr>
        <p:spPr bwMode="auto">
          <a:xfrm>
            <a:off x="519840" y="435071"/>
            <a:ext cx="1016860" cy="102032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90896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9899" y="295274"/>
            <a:ext cx="10424303" cy="917575"/>
          </a:xfrm>
        </p:spPr>
        <p:txBody>
          <a:bodyPr/>
          <a:lstStyle/>
          <a:p>
            <a:pPr lvl="0">
              <a:lnSpc>
                <a:spcPct val="100000"/>
              </a:lnSpc>
              <a:spcBef>
                <a:spcPts val="0"/>
              </a:spcBef>
            </a:pPr>
            <a:r>
              <a:rPr lang="en-US"/>
              <a:t>Operate</a:t>
            </a:r>
            <a:br>
              <a:rPr lang="en-US" sz="2000" kern="0" spc="0">
                <a:ln>
                  <a:noFill/>
                </a:ln>
                <a:solidFill>
                  <a:srgbClr val="353535"/>
                </a:solidFill>
                <a:latin typeface="Segoe UI Semilight"/>
                <a:ea typeface="Segoe UI" panose="020B0502040204020203" pitchFamily="34" charset="0"/>
                <a:cs typeface="Segoe UI Semibold" panose="020B0702040204020203" pitchFamily="34" charset="0"/>
              </a:rPr>
            </a:br>
            <a:r>
              <a:rPr lang="en-US" sz="900" kern="0" spc="0">
                <a:ln>
                  <a:noFill/>
                </a:ln>
                <a:solidFill>
                  <a:srgbClr val="353535"/>
                </a:solidFill>
                <a:latin typeface="Segoe UI Semilight"/>
                <a:ea typeface="Segoe UI" panose="020B0502040204020203" pitchFamily="34" charset="0"/>
                <a:cs typeface="Segoe UI Semibold" panose="020B0702040204020203" pitchFamily="34" charset="0"/>
              </a:rPr>
              <a:t> </a:t>
            </a:r>
            <a:r>
              <a:rPr lang="en-US" sz="2800" kern="0" spc="-100">
                <a:ln>
                  <a:noFill/>
                </a:ln>
                <a:solidFill>
                  <a:srgbClr val="353535"/>
                </a:solidFill>
                <a:ea typeface="Segoe UI" panose="020B0502040204020203" pitchFamily="34" charset="0"/>
                <a:cs typeface="Segoe UI Semibold" panose="020B0702040204020203" pitchFamily="34" charset="0"/>
              </a:rPr>
              <a:t>Doing the hard work so our customers can focus on value generation</a:t>
            </a:r>
          </a:p>
        </p:txBody>
      </p:sp>
      <p:sp>
        <p:nvSpPr>
          <p:cNvPr id="7" name="Text Placeholder 6"/>
          <p:cNvSpPr>
            <a:spLocks noGrp="1"/>
          </p:cNvSpPr>
          <p:nvPr>
            <p:ph type="body" sz="quarter" idx="12"/>
          </p:nvPr>
        </p:nvSpPr>
        <p:spPr>
          <a:xfrm>
            <a:off x="274638" y="1777999"/>
            <a:ext cx="5486400" cy="4919664"/>
          </a:xfrm>
        </p:spPr>
        <p:txBody>
          <a:bodyPr anchor="ctr"/>
          <a:lstStyle/>
          <a:p>
            <a:pPr defTabSz="931193" fontAlgn="base">
              <a:spcBef>
                <a:spcPct val="0"/>
              </a:spcBef>
              <a:spcAft>
                <a:spcPts val="3000"/>
              </a:spcAft>
            </a:pPr>
            <a:r>
              <a:rPr lang="en-US" sz="1900" kern="0">
                <a:solidFill>
                  <a:schemeClr val="tx1"/>
                </a:solidFill>
                <a:ea typeface="Segoe UI" panose="020B0502040204020203" pitchFamily="34" charset="0"/>
                <a:cs typeface="Segoe UI Semibold" panose="020B0702040204020203" pitchFamily="34" charset="0"/>
              </a:rPr>
              <a:t>Lower sustained engineering resulting in lower Total Cost of Ownership</a:t>
            </a:r>
          </a:p>
          <a:p>
            <a:pPr defTabSz="931193" fontAlgn="base">
              <a:spcBef>
                <a:spcPct val="0"/>
              </a:spcBef>
              <a:spcAft>
                <a:spcPts val="3000"/>
              </a:spcAft>
            </a:pPr>
            <a:r>
              <a:rPr lang="en-US" sz="1900" kern="0">
                <a:solidFill>
                  <a:schemeClr val="tx1"/>
                </a:solidFill>
                <a:ea typeface="Segoe UI" panose="020B0502040204020203" pitchFamily="34" charset="0"/>
                <a:cs typeface="Segoe UI Semibold" panose="020B0702040204020203" pitchFamily="34" charset="0"/>
              </a:rPr>
              <a:t>Direct Microsoft Support for the OS and an ecosystem of support options for your solution </a:t>
            </a:r>
          </a:p>
          <a:p>
            <a:pPr defTabSz="931193" fontAlgn="base">
              <a:spcBef>
                <a:spcPct val="0"/>
              </a:spcBef>
              <a:spcAft>
                <a:spcPts val="3000"/>
              </a:spcAft>
            </a:pPr>
            <a:r>
              <a:rPr lang="en-US" sz="1900" kern="0">
                <a:solidFill>
                  <a:schemeClr val="tx1"/>
                </a:solidFill>
                <a:ea typeface="Segoe UI" panose="020B0502040204020203" pitchFamily="34" charset="0"/>
                <a:cs typeface="Segoe UI Semibold" panose="020B0702040204020203" pitchFamily="34" charset="0"/>
              </a:rPr>
              <a:t>Windows works in Enterprise IT environments with the built-in management and update requirements they expect</a:t>
            </a:r>
          </a:p>
        </p:txBody>
      </p:sp>
      <p:pic>
        <p:nvPicPr>
          <p:cNvPr id="8" name="Picture 7">
            <a:extLst>
              <a:ext uri="{FF2B5EF4-FFF2-40B4-BE49-F238E27FC236}">
                <a16:creationId xmlns:a16="http://schemas.microsoft.com/office/drawing/2014/main" id="{31762529-6DF3-41FA-BD56-E62010702A79}"/>
              </a:ext>
            </a:extLst>
          </p:cNvPr>
          <p:cNvPicPr>
            <a:picLocks noChangeAspect="1"/>
          </p:cNvPicPr>
          <p:nvPr/>
        </p:nvPicPr>
        <p:blipFill rotWithShape="1">
          <a:blip r:embed="rId3">
            <a:extLst>
              <a:ext uri="{28A0092B-C50C-407E-A947-70E740481C1C}">
                <a14:useLocalDpi xmlns:a14="http://schemas.microsoft.com/office/drawing/2010/main" val="0"/>
              </a:ext>
            </a:extLst>
          </a:blip>
          <a:srcRect l="13004" t="21707" r="23872"/>
          <a:stretch/>
        </p:blipFill>
        <p:spPr>
          <a:xfrm>
            <a:off x="6218237" y="1777999"/>
            <a:ext cx="5956396" cy="4918078"/>
          </a:xfrm>
          <a:prstGeom prst="rect">
            <a:avLst/>
          </a:prstGeom>
        </p:spPr>
      </p:pic>
      <p:sp>
        <p:nvSpPr>
          <p:cNvPr id="11" name="factory_3">
            <a:extLst>
              <a:ext uri="{FF2B5EF4-FFF2-40B4-BE49-F238E27FC236}">
                <a16:creationId xmlns:a16="http://schemas.microsoft.com/office/drawing/2014/main" id="{BD77C93B-CF15-4EF9-A575-471D325AC598}"/>
              </a:ext>
            </a:extLst>
          </p:cNvPr>
          <p:cNvSpPr>
            <a:spLocks noChangeAspect="1" noEditPoints="1"/>
          </p:cNvSpPr>
          <p:nvPr/>
        </p:nvSpPr>
        <p:spPr bwMode="auto">
          <a:xfrm>
            <a:off x="443639" y="567446"/>
            <a:ext cx="1220062" cy="755570"/>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8802974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ED463-35B1-4AA9-911F-C6E438CD5193}"/>
              </a:ext>
            </a:extLst>
          </p:cNvPr>
          <p:cNvSpPr txBox="1"/>
          <p:nvPr/>
        </p:nvSpPr>
        <p:spPr>
          <a:xfrm>
            <a:off x="302329" y="2041689"/>
            <a:ext cx="9285619" cy="2159181"/>
          </a:xfrm>
          <a:prstGeom prst="rect">
            <a:avLst/>
          </a:prstGeom>
          <a:noFill/>
        </p:spPr>
        <p:txBody>
          <a:bodyPr wrap="square" rtlCol="0"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6700" b="0" i="0" u="none" strike="noStrike" kern="1200" cap="none" spc="0" normalizeH="0" baseline="0" noProof="0">
                <a:ln>
                  <a:noFill/>
                </a:ln>
                <a:solidFill>
                  <a:srgbClr val="FFFFFF"/>
                </a:solidFill>
                <a:effectLst/>
                <a:uLnTx/>
                <a:uFillTx/>
                <a:latin typeface="Segoe UI Semilight"/>
                <a:ea typeface="+mn-ea"/>
                <a:cs typeface="Segoe UI Semilight"/>
              </a:rPr>
              <a:t>Prototype to production.</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6700" b="1" i="0" u="none" strike="noStrike" kern="1200" cap="none" spc="0" normalizeH="0" baseline="0" noProof="0">
                <a:ln>
                  <a:noFill/>
                </a:ln>
                <a:solidFill>
                  <a:srgbClr val="FFFFFF"/>
                </a:solidFill>
                <a:effectLst/>
                <a:uLnTx/>
                <a:uFillTx/>
                <a:latin typeface="Segoe UI Semibold"/>
                <a:ea typeface="+mn-ea"/>
                <a:cs typeface="+mn-cs"/>
              </a:rPr>
              <a:t>With you all the way.</a:t>
            </a:r>
            <a:endParaRPr kumimoji="0" lang="en-US" sz="6700" b="1" i="0" u="none" strike="noStrike" kern="1200" cap="none" spc="0" normalizeH="0" baseline="0" noProof="0">
              <a:ln>
                <a:noFill/>
              </a:ln>
              <a:solidFill>
                <a:srgbClr val="FFFFFF"/>
              </a:solidFill>
              <a:effectLst/>
              <a:uLnTx/>
              <a:uFillTx/>
              <a:latin typeface="Segoe UI Semibold"/>
              <a:ea typeface="+mn-ea"/>
              <a:cs typeface="Segoe UI Semibold"/>
            </a:endParaRPr>
          </a:p>
        </p:txBody>
      </p:sp>
      <p:pic>
        <p:nvPicPr>
          <p:cNvPr id="8" name="Picture 7">
            <a:extLst>
              <a:ext uri="{FF2B5EF4-FFF2-40B4-BE49-F238E27FC236}">
                <a16:creationId xmlns:a16="http://schemas.microsoft.com/office/drawing/2014/main" id="{405A39CB-D357-4382-B515-5AFE9FA54C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0264742" y="6297877"/>
            <a:ext cx="1765780" cy="387193"/>
          </a:xfrm>
          <a:prstGeom prst="rect">
            <a:avLst/>
          </a:prstGeom>
        </p:spPr>
      </p:pic>
    </p:spTree>
    <p:extLst>
      <p:ext uri="{BB962C8B-B14F-4D97-AF65-F5344CB8AC3E}">
        <p14:creationId xmlns:p14="http://schemas.microsoft.com/office/powerpoint/2010/main" val="53240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482" y="5920919"/>
            <a:ext cx="11854721"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2016 Microsoft Corporation. All rights reserved.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invGray">
          <a:xfrm>
            <a:off x="468803" y="3207443"/>
            <a:ext cx="3354781" cy="7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79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Logistics</a:t>
            </a:r>
          </a:p>
        </p:txBody>
      </p:sp>
      <p:sp>
        <p:nvSpPr>
          <p:cNvPr id="6" name="Text Placeholder 5"/>
          <p:cNvSpPr>
            <a:spLocks noGrp="1"/>
          </p:cNvSpPr>
          <p:nvPr>
            <p:ph type="body" sz="quarter" idx="10"/>
          </p:nvPr>
        </p:nvSpPr>
        <p:spPr>
          <a:xfrm>
            <a:off x="457580" y="1394165"/>
            <a:ext cx="6309291" cy="4616648"/>
          </a:xfrm>
        </p:spPr>
        <p:txBody>
          <a:bodyPr vert="horz" wrap="square" lIns="146304" tIns="91440" rIns="146304" bIns="91440" rtlCol="0" anchor="t">
            <a:spAutoFit/>
          </a:bodyPr>
          <a:lstStyle/>
          <a:p>
            <a:r>
              <a:rPr lang="en-US" dirty="0"/>
              <a:t>	</a:t>
            </a:r>
            <a:r>
              <a:rPr lang="en-US" dirty="0">
                <a:solidFill>
                  <a:schemeClr val="tx1"/>
                </a:solidFill>
              </a:rPr>
              <a:t>Month 00, 20xx</a:t>
            </a:r>
          </a:p>
          <a:p>
            <a:r>
              <a:rPr lang="en-US" sz="2000">
                <a:solidFill>
                  <a:schemeClr val="tx1"/>
                </a:solidFill>
              </a:rPr>
              <a:t>	X day(s) event</a:t>
            </a:r>
            <a:br>
              <a:rPr lang="en-US" sz="2000" dirty="0"/>
            </a:br>
            <a:endParaRPr lang="en-US" sz="2000" dirty="0"/>
          </a:p>
          <a:p>
            <a:r>
              <a:rPr lang="en-US" dirty="0"/>
              <a:t>	</a:t>
            </a:r>
            <a:r>
              <a:rPr lang="en-US" dirty="0">
                <a:solidFill>
                  <a:schemeClr val="tx1"/>
                </a:solidFill>
              </a:rPr>
              <a:t>8:00</a:t>
            </a:r>
            <a:r>
              <a:rPr lang="en-US" sz="2000" dirty="0">
                <a:solidFill>
                  <a:schemeClr val="tx1"/>
                </a:solidFill>
              </a:rPr>
              <a:t>AM</a:t>
            </a:r>
            <a:r>
              <a:rPr lang="en-US" dirty="0">
                <a:solidFill>
                  <a:schemeClr val="tx1"/>
                </a:solidFill>
              </a:rPr>
              <a:t> – 5:00</a:t>
            </a:r>
            <a:r>
              <a:rPr lang="en-US" sz="2000" dirty="0">
                <a:solidFill>
                  <a:schemeClr val="tx1"/>
                </a:solidFill>
              </a:rPr>
              <a:t>PM</a:t>
            </a:r>
            <a:endParaRPr lang="en-US" sz="2000" dirty="0"/>
          </a:p>
          <a:p>
            <a:br>
              <a:rPr lang="en-US" sz="2000" dirty="0">
                <a:solidFill>
                  <a:schemeClr val="tx1"/>
                </a:solidFill>
              </a:rPr>
            </a:br>
            <a:endParaRPr lang="en-US" sz="2000" dirty="0">
              <a:solidFill>
                <a:schemeClr val="tx1"/>
              </a:solidFill>
            </a:endParaRPr>
          </a:p>
          <a:p>
            <a:r>
              <a:rPr lang="en-US" sz="2800" dirty="0"/>
              <a:t>🍔</a:t>
            </a:r>
            <a:r>
              <a:rPr lang="en-US" dirty="0"/>
              <a:t>	</a:t>
            </a:r>
            <a:r>
              <a:rPr lang="en-US" dirty="0">
                <a:solidFill>
                  <a:schemeClr val="tx1"/>
                </a:solidFill>
              </a:rPr>
              <a:t>12:00</a:t>
            </a:r>
            <a:r>
              <a:rPr lang="en-US" sz="2000" dirty="0">
                <a:solidFill>
                  <a:schemeClr val="tx1"/>
                </a:solidFill>
              </a:rPr>
              <a:t>PM</a:t>
            </a:r>
            <a:r>
              <a:rPr lang="en-US" dirty="0">
                <a:solidFill>
                  <a:schemeClr val="tx1"/>
                </a:solidFill>
              </a:rPr>
              <a:t> – 1:00</a:t>
            </a:r>
            <a:r>
              <a:rPr lang="en-US" sz="2000" dirty="0">
                <a:solidFill>
                  <a:schemeClr val="tx1"/>
                </a:solidFill>
              </a:rPr>
              <a:t>PM</a:t>
            </a:r>
            <a:endParaRPr lang="en-US" dirty="0"/>
          </a:p>
          <a:p>
            <a:r>
              <a:rPr lang="en-US" sz="2000" dirty="0">
                <a:solidFill>
                  <a:schemeClr val="tx1"/>
                </a:solidFill>
              </a:rPr>
              <a:t>	Lunch Room Around the Corner</a:t>
            </a:r>
            <a:br>
              <a:rPr lang="en-US" sz="2000" dirty="0">
                <a:solidFill>
                  <a:schemeClr val="tx1"/>
                </a:solidFill>
              </a:rPr>
            </a:br>
            <a:endParaRPr lang="en-US" sz="2000" dirty="0">
              <a:solidFill>
                <a:schemeClr val="tx1"/>
              </a:solidFill>
            </a:endParaRPr>
          </a:p>
          <a:p>
            <a:r>
              <a:rPr lang="en-US" sz="2400" dirty="0"/>
              <a:t>🚻</a:t>
            </a:r>
            <a:r>
              <a:rPr lang="en-US" dirty="0"/>
              <a:t> 	</a:t>
            </a:r>
            <a:r>
              <a:rPr lang="en-US" sz="2800" dirty="0">
                <a:solidFill>
                  <a:schemeClr val="tx1"/>
                </a:solidFill>
              </a:rPr>
              <a:t>On the left down the hallway </a:t>
            </a:r>
          </a:p>
        </p:txBody>
      </p:sp>
      <p:sp>
        <p:nvSpPr>
          <p:cNvPr id="2" name="Rectangle 1">
            <a:extLst>
              <a:ext uri="{FF2B5EF4-FFF2-40B4-BE49-F238E27FC236}">
                <a16:creationId xmlns:a16="http://schemas.microsoft.com/office/drawing/2014/main" id="{2EAAF98D-1421-4F6F-91C7-B2AB7A9A5AF8}"/>
              </a:ext>
            </a:extLst>
          </p:cNvPr>
          <p:cNvSpPr/>
          <p:nvPr/>
        </p:nvSpPr>
        <p:spPr>
          <a:xfrm>
            <a:off x="6766871" y="1394165"/>
            <a:ext cx="4937706" cy="3539430"/>
          </a:xfrm>
          <a:prstGeom prst="rect">
            <a:avLst/>
          </a:prstGeom>
        </p:spPr>
        <p:txBody>
          <a:bodyPr wrap="square">
            <a:spAutoFit/>
          </a:bodyPr>
          <a:lstStyle/>
          <a:p>
            <a:pPr>
              <a:lnSpc>
                <a:spcPct val="90000"/>
              </a:lnSpc>
              <a:spcBef>
                <a:spcPct val="20000"/>
              </a:spcBef>
              <a:buSzPct val="90000"/>
            </a:pPr>
            <a:r>
              <a:rPr lang="en-US" sz="4000" dirty="0">
                <a:gradFill>
                  <a:gsLst>
                    <a:gs pos="1250">
                      <a:schemeClr val="tx2"/>
                    </a:gs>
                    <a:gs pos="99000">
                      <a:schemeClr val="tx2"/>
                    </a:gs>
                  </a:gsLst>
                  <a:lin ang="5400000" scaled="0"/>
                </a:gradFill>
                <a:latin typeface="+mj-lt"/>
              </a:rPr>
              <a:t>	</a:t>
            </a:r>
            <a:r>
              <a:rPr lang="en-US" sz="4000" dirty="0">
                <a:latin typeface="+mj-lt"/>
              </a:rPr>
              <a:t>Event Code</a:t>
            </a:r>
            <a:br>
              <a:rPr lang="en-US" sz="4000" dirty="0">
                <a:gradFill>
                  <a:gsLst>
                    <a:gs pos="1250">
                      <a:schemeClr val="tx2"/>
                    </a:gs>
                    <a:gs pos="99000">
                      <a:schemeClr val="tx2"/>
                    </a:gs>
                  </a:gsLst>
                  <a:lin ang="5400000" scaled="0"/>
                </a:gradFill>
                <a:latin typeface="+mj-lt"/>
              </a:rPr>
            </a:br>
            <a:r>
              <a:rPr lang="en-US" sz="2000" dirty="0">
                <a:gradFill>
                  <a:gsLst>
                    <a:gs pos="1250">
                      <a:schemeClr val="tx2"/>
                    </a:gs>
                    <a:gs pos="99000">
                      <a:schemeClr val="tx2"/>
                    </a:gs>
                  </a:gsLst>
                  <a:lin ang="5400000" scaled="0"/>
                </a:gradFill>
                <a:latin typeface="+mj-lt"/>
              </a:rPr>
              <a:t>	</a:t>
            </a:r>
            <a:r>
              <a:rPr lang="en-US" sz="2400" dirty="0">
                <a:gradFill>
                  <a:gsLst>
                    <a:gs pos="1250">
                      <a:schemeClr val="tx2"/>
                    </a:gs>
                    <a:gs pos="99000">
                      <a:schemeClr val="tx2"/>
                    </a:gs>
                  </a:gsLst>
                  <a:lin ang="5400000" scaled="0"/>
                </a:gradFill>
                <a:latin typeface="+mj-lt"/>
              </a:rPr>
              <a:t>MSFTEVENT XXXXX</a:t>
            </a:r>
            <a:br>
              <a:rPr lang="en-US" sz="4000" dirty="0">
                <a:gradFill>
                  <a:gsLst>
                    <a:gs pos="1250">
                      <a:schemeClr val="tx2"/>
                    </a:gs>
                    <a:gs pos="99000">
                      <a:schemeClr val="tx2"/>
                    </a:gs>
                  </a:gsLst>
                  <a:lin ang="5400000" scaled="0"/>
                </a:gradFill>
                <a:latin typeface="+mj-lt"/>
              </a:rPr>
            </a:br>
            <a:r>
              <a:rPr lang="en-US" sz="2000" dirty="0">
                <a:gradFill>
                  <a:gsLst>
                    <a:gs pos="1250">
                      <a:schemeClr val="tx2"/>
                    </a:gs>
                    <a:gs pos="99000">
                      <a:schemeClr val="tx2"/>
                    </a:gs>
                  </a:gsLst>
                  <a:lin ang="5400000" scaled="0"/>
                </a:gradFill>
                <a:latin typeface="+mj-lt"/>
              </a:rPr>
              <a:t> </a:t>
            </a:r>
            <a:br>
              <a:rPr lang="en-US" sz="2000" dirty="0">
                <a:gradFill>
                  <a:gsLst>
                    <a:gs pos="1250">
                      <a:schemeClr val="tx2"/>
                    </a:gs>
                    <a:gs pos="99000">
                      <a:schemeClr val="tx2"/>
                    </a:gs>
                  </a:gsLst>
                  <a:lin ang="5400000" scaled="0"/>
                </a:gradFill>
                <a:latin typeface="+mj-lt"/>
              </a:rPr>
            </a:br>
            <a:br>
              <a:rPr lang="en-US" sz="2000" dirty="0">
                <a:gradFill>
                  <a:gsLst>
                    <a:gs pos="1250">
                      <a:schemeClr val="tx2"/>
                    </a:gs>
                    <a:gs pos="99000">
                      <a:schemeClr val="tx2"/>
                    </a:gs>
                  </a:gsLst>
                  <a:lin ang="5400000" scaled="0"/>
                </a:gradFill>
                <a:latin typeface="+mj-lt"/>
              </a:rPr>
            </a:br>
            <a:r>
              <a:rPr lang="en-US" sz="4000" dirty="0">
                <a:gradFill>
                  <a:gsLst>
                    <a:gs pos="1250">
                      <a:schemeClr val="tx2"/>
                    </a:gs>
                    <a:gs pos="99000">
                      <a:schemeClr val="tx2"/>
                    </a:gs>
                  </a:gsLst>
                  <a:lin ang="5400000" scaled="0"/>
                </a:gradFill>
                <a:latin typeface="Segoe MDL2 Assets" panose="050A0102010101010101" pitchFamily="18" charset="0"/>
              </a:rPr>
              <a:t></a:t>
            </a:r>
            <a:r>
              <a:rPr lang="en-US" sz="4000" dirty="0">
                <a:gradFill>
                  <a:gsLst>
                    <a:gs pos="1250">
                      <a:schemeClr val="tx2"/>
                    </a:gs>
                    <a:gs pos="99000">
                      <a:schemeClr val="tx2"/>
                    </a:gs>
                  </a:gsLst>
                  <a:lin ang="5400000" scaled="0"/>
                </a:gradFill>
                <a:latin typeface="+mj-lt"/>
              </a:rPr>
              <a:t>	</a:t>
            </a:r>
            <a:r>
              <a:rPr lang="en-US" sz="4000" dirty="0" err="1">
                <a:latin typeface="+mj-lt"/>
              </a:rPr>
              <a:t>WiFi</a:t>
            </a:r>
            <a:br>
              <a:rPr lang="en-US" sz="4000" dirty="0">
                <a:gradFill>
                  <a:gsLst>
                    <a:gs pos="1250">
                      <a:schemeClr val="tx2"/>
                    </a:gs>
                    <a:gs pos="99000">
                      <a:schemeClr val="tx2"/>
                    </a:gs>
                  </a:gsLst>
                  <a:lin ang="5400000" scaled="0"/>
                </a:gradFill>
                <a:latin typeface="+mj-lt"/>
              </a:rPr>
            </a:br>
            <a:r>
              <a:rPr lang="en-US" sz="2000" dirty="0">
                <a:gradFill>
                  <a:gsLst>
                    <a:gs pos="1250">
                      <a:schemeClr val="tx2"/>
                    </a:gs>
                    <a:gs pos="99000">
                      <a:schemeClr val="tx2"/>
                    </a:gs>
                  </a:gsLst>
                  <a:lin ang="5400000" scaled="0"/>
                </a:gradFill>
                <a:latin typeface="+mj-lt"/>
              </a:rPr>
              <a:t>	</a:t>
            </a:r>
            <a:r>
              <a:rPr lang="en-US" sz="2000" dirty="0">
                <a:latin typeface="+mj-lt"/>
              </a:rPr>
              <a:t>MSFT GUEST</a:t>
            </a:r>
            <a:br>
              <a:rPr lang="en-US" sz="4000" dirty="0">
                <a:gradFill>
                  <a:gsLst>
                    <a:gs pos="1250">
                      <a:schemeClr val="tx2"/>
                    </a:gs>
                    <a:gs pos="99000">
                      <a:schemeClr val="tx2"/>
                    </a:gs>
                  </a:gsLst>
                  <a:lin ang="5400000" scaled="0"/>
                </a:gradFill>
                <a:latin typeface="+mj-lt"/>
              </a:rPr>
            </a:br>
            <a:r>
              <a:rPr lang="en-US" sz="3600" dirty="0">
                <a:gradFill>
                  <a:gsLst>
                    <a:gs pos="1250">
                      <a:schemeClr val="tx2"/>
                    </a:gs>
                    <a:gs pos="99000">
                      <a:schemeClr val="tx2"/>
                    </a:gs>
                  </a:gsLst>
                  <a:lin ang="5400000" scaled="0"/>
                </a:gradFill>
              </a:rPr>
              <a:t> </a:t>
            </a:r>
            <a:endParaRPr lang="en-US" sz="6000" dirty="0"/>
          </a:p>
          <a:p>
            <a:pPr>
              <a:lnSpc>
                <a:spcPct val="90000"/>
              </a:lnSpc>
              <a:spcBef>
                <a:spcPct val="20000"/>
              </a:spcBef>
              <a:buSzPct val="90000"/>
            </a:pPr>
            <a:endParaRPr lang="en-US" sz="4000" dirty="0"/>
          </a:p>
        </p:txBody>
      </p:sp>
    </p:spTree>
    <p:extLst>
      <p:ext uri="{BB962C8B-B14F-4D97-AF65-F5344CB8AC3E}">
        <p14:creationId xmlns:p14="http://schemas.microsoft.com/office/powerpoint/2010/main" val="398690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Topics Covered</a:t>
            </a:r>
          </a:p>
        </p:txBody>
      </p:sp>
      <p:sp>
        <p:nvSpPr>
          <p:cNvPr id="6" name="Text Placeholder 5"/>
          <p:cNvSpPr>
            <a:spLocks noGrp="1"/>
          </p:cNvSpPr>
          <p:nvPr>
            <p:ph type="body" sz="quarter" idx="10"/>
          </p:nvPr>
        </p:nvSpPr>
        <p:spPr>
          <a:xfrm>
            <a:off x="281733" y="1942799"/>
            <a:ext cx="5849795" cy="4351961"/>
          </a:xfrm>
        </p:spPr>
        <p:txBody>
          <a:bodyPr vert="horz" wrap="square" lIns="146304" tIns="91440" rIns="146304" bIns="91440" rtlCol="0" anchor="t">
            <a:spAutoFit/>
          </a:bodyPr>
          <a:lstStyle/>
          <a:p>
            <a:r>
              <a:rPr lang="en-US" sz="3200" dirty="0"/>
              <a:t>IoT Core Introduction</a:t>
            </a:r>
          </a:p>
          <a:p>
            <a:endParaRPr lang="en-US" sz="1800" dirty="0"/>
          </a:p>
          <a:p>
            <a:r>
              <a:rPr lang="en-US" sz="3200" dirty="0"/>
              <a:t>Tools Needed (Quick Start)</a:t>
            </a:r>
          </a:p>
          <a:p>
            <a:r>
              <a:rPr lang="en-US" sz="2000" dirty="0">
                <a:solidFill>
                  <a:schemeClr val="tx1"/>
                </a:solidFill>
              </a:rPr>
              <a:t>App Development / Driver Development</a:t>
            </a:r>
          </a:p>
          <a:p>
            <a:endParaRPr lang="en-US" sz="1800" dirty="0"/>
          </a:p>
          <a:p>
            <a:r>
              <a:rPr lang="en-US" sz="3200" dirty="0"/>
              <a:t>Commercialization</a:t>
            </a:r>
          </a:p>
          <a:p>
            <a:endParaRPr lang="en-US" sz="1800" dirty="0"/>
          </a:p>
          <a:p>
            <a:r>
              <a:rPr lang="en-US" sz="3200" dirty="0"/>
              <a:t>Building Test Images</a:t>
            </a:r>
          </a:p>
          <a:p>
            <a:endParaRPr lang="en-US" sz="1800" dirty="0"/>
          </a:p>
          <a:p>
            <a:r>
              <a:rPr lang="en-US" sz="3200" dirty="0"/>
              <a:t>Building Custom Retail Images</a:t>
            </a:r>
          </a:p>
        </p:txBody>
      </p:sp>
      <p:sp>
        <p:nvSpPr>
          <p:cNvPr id="4" name="Text Placeholder 5">
            <a:extLst>
              <a:ext uri="{FF2B5EF4-FFF2-40B4-BE49-F238E27FC236}">
                <a16:creationId xmlns:a16="http://schemas.microsoft.com/office/drawing/2014/main" id="{21D94EFD-C37F-4B20-B5DC-A31E6336AE39}"/>
              </a:ext>
            </a:extLst>
          </p:cNvPr>
          <p:cNvSpPr txBox="1">
            <a:spLocks/>
          </p:cNvSpPr>
          <p:nvPr/>
        </p:nvSpPr>
        <p:spPr>
          <a:xfrm>
            <a:off x="6314408" y="1942799"/>
            <a:ext cx="5849795" cy="4013406"/>
          </a:xfrm>
          <a:prstGeom prst="rect">
            <a:avLst/>
          </a:prstGeom>
        </p:spPr>
        <p:txBody>
          <a:bodyPr vert="horz" wrap="square" lIns="146304" tIns="91440" rIns="146304" bIns="9144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Securing Devices</a:t>
            </a:r>
          </a:p>
          <a:p>
            <a:endParaRPr lang="en-US" sz="1800" dirty="0"/>
          </a:p>
          <a:p>
            <a:r>
              <a:rPr lang="en-US" sz="3200" dirty="0"/>
              <a:t>IoT Core Services</a:t>
            </a:r>
          </a:p>
          <a:p>
            <a:endParaRPr lang="en-US" sz="1800" dirty="0"/>
          </a:p>
          <a:p>
            <a:r>
              <a:rPr lang="en-US" sz="3200" dirty="0"/>
              <a:t>Azure Integration</a:t>
            </a:r>
          </a:p>
          <a:p>
            <a:endParaRPr lang="en-US" sz="1800" dirty="0"/>
          </a:p>
          <a:p>
            <a:r>
              <a:rPr lang="en-US" sz="3200" dirty="0"/>
              <a:t>Manufacturing Flow</a:t>
            </a:r>
          </a:p>
          <a:p>
            <a:endParaRPr lang="en-US" sz="1800" dirty="0"/>
          </a:p>
          <a:p>
            <a:r>
              <a:rPr lang="en-US" sz="3200" dirty="0"/>
              <a:t>Debugging</a:t>
            </a:r>
          </a:p>
        </p:txBody>
      </p:sp>
    </p:spTree>
    <p:extLst>
      <p:ext uri="{BB962C8B-B14F-4D97-AF65-F5344CB8AC3E}">
        <p14:creationId xmlns:p14="http://schemas.microsoft.com/office/powerpoint/2010/main" val="23565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ED463-35B1-4AA9-911F-C6E438CD5193}"/>
              </a:ext>
            </a:extLst>
          </p:cNvPr>
          <p:cNvSpPr txBox="1"/>
          <p:nvPr/>
        </p:nvSpPr>
        <p:spPr>
          <a:xfrm>
            <a:off x="302329" y="2041689"/>
            <a:ext cx="9285619" cy="2708434"/>
          </a:xfrm>
          <a:prstGeom prst="rect">
            <a:avLst/>
          </a:prstGeom>
          <a:noFill/>
        </p:spPr>
        <p:txBody>
          <a:bodyPr wrap="square" rtlCol="0"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700" dirty="0">
                <a:solidFill>
                  <a:srgbClr val="FFFFFF"/>
                </a:solidFill>
                <a:latin typeface="Segoe UI Semilight"/>
                <a:cs typeface="Segoe UI Semilight"/>
              </a:rPr>
              <a:t>Windows IoT Core.</a:t>
            </a:r>
          </a:p>
          <a:p>
            <a:pPr marL="0" marR="0" lvl="0" indent="0" algn="l" defTabSz="932597" rtl="0" eaLnBrk="1" fontAlgn="auto" latinLnBrk="0" hangingPunct="1">
              <a:lnSpc>
                <a:spcPct val="100000"/>
              </a:lnSpc>
              <a:spcBef>
                <a:spcPts val="0"/>
              </a:spcBef>
              <a:spcAft>
                <a:spcPts val="0"/>
              </a:spcAft>
              <a:buClrTx/>
              <a:buSzTx/>
              <a:buFontTx/>
              <a:buNone/>
              <a:tabLst/>
              <a:defRPr/>
            </a:pPr>
            <a:r>
              <a:rPr lang="en-US" sz="3600" dirty="0">
                <a:solidFill>
                  <a:srgbClr val="FFFFFF"/>
                </a:solidFill>
                <a:latin typeface="Segoe UI Semilight"/>
                <a:cs typeface="Segoe UI Semilight"/>
              </a:rPr>
              <a:t>Small footprint, smart edge devices</a:t>
            </a:r>
            <a:endParaRPr lang="en-US" sz="6700" dirty="0">
              <a:solidFill>
                <a:srgbClr val="FFFFFF"/>
              </a:solidFill>
              <a:latin typeface="Segoe UI Semilight"/>
              <a:cs typeface="Segoe UI Semilight"/>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700" b="1" i="0" u="none" strike="noStrike" kern="1200" cap="none" spc="0" normalizeH="0" baseline="0" noProof="0" dirty="0">
              <a:ln>
                <a:noFill/>
              </a:ln>
              <a:solidFill>
                <a:srgbClr val="FFFFFF"/>
              </a:solidFill>
              <a:effectLst/>
              <a:uLnTx/>
              <a:uFillTx/>
              <a:latin typeface="Segoe UI Semibold"/>
              <a:ea typeface="+mn-ea"/>
              <a:cs typeface="Segoe UI Semibold"/>
            </a:endParaRPr>
          </a:p>
        </p:txBody>
      </p:sp>
      <p:pic>
        <p:nvPicPr>
          <p:cNvPr id="8" name="Picture 7">
            <a:extLst>
              <a:ext uri="{FF2B5EF4-FFF2-40B4-BE49-F238E27FC236}">
                <a16:creationId xmlns:a16="http://schemas.microsoft.com/office/drawing/2014/main" id="{405A39CB-D357-4382-B515-5AFE9FA54C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0264742" y="6297877"/>
            <a:ext cx="1765780" cy="387193"/>
          </a:xfrm>
          <a:prstGeom prst="rect">
            <a:avLst/>
          </a:prstGeom>
        </p:spPr>
      </p:pic>
    </p:spTree>
    <p:extLst>
      <p:ext uri="{BB962C8B-B14F-4D97-AF65-F5344CB8AC3E}">
        <p14:creationId xmlns:p14="http://schemas.microsoft.com/office/powerpoint/2010/main" val="416080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Internet of Things </a:t>
            </a:r>
            <a:r>
              <a:rPr lang="en-US">
                <a:ea typeface="Segoe UI" charset="0"/>
                <a:cs typeface="Segoe UI" charset="0"/>
              </a:rPr>
              <a:t>cuts across industries</a:t>
            </a:r>
          </a:p>
        </p:txBody>
      </p:sp>
      <p:sp>
        <p:nvSpPr>
          <p:cNvPr id="4" name="Rectangle 3"/>
          <p:cNvSpPr/>
          <p:nvPr/>
        </p:nvSpPr>
        <p:spPr>
          <a:xfrm>
            <a:off x="882" y="3038189"/>
            <a:ext cx="12434710" cy="67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DA550C0B-A922-4C98-BF70-55EDA4AD52A6}"/>
              </a:ext>
            </a:extLst>
          </p:cNvPr>
          <p:cNvSpPr txBox="1"/>
          <p:nvPr/>
        </p:nvSpPr>
        <p:spPr>
          <a:xfrm>
            <a:off x="956292" y="3022568"/>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Manufacturing</a:t>
            </a:r>
          </a:p>
        </p:txBody>
      </p:sp>
      <p:sp>
        <p:nvSpPr>
          <p:cNvPr id="6" name="TextBox 5">
            <a:extLst>
              <a:ext uri="{FF2B5EF4-FFF2-40B4-BE49-F238E27FC236}">
                <a16:creationId xmlns:a16="http://schemas.microsoft.com/office/drawing/2014/main" id="{DA550C0B-A922-4C98-BF70-55EDA4AD52A6}"/>
              </a:ext>
            </a:extLst>
          </p:cNvPr>
          <p:cNvSpPr txBox="1"/>
          <p:nvPr/>
        </p:nvSpPr>
        <p:spPr>
          <a:xfrm>
            <a:off x="3613192" y="3022568"/>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Smart cities</a:t>
            </a:r>
          </a:p>
        </p:txBody>
      </p:sp>
      <p:sp>
        <p:nvSpPr>
          <p:cNvPr id="7" name="TextBox 6">
            <a:extLst>
              <a:ext uri="{FF2B5EF4-FFF2-40B4-BE49-F238E27FC236}">
                <a16:creationId xmlns:a16="http://schemas.microsoft.com/office/drawing/2014/main" id="{DA550C0B-A922-4C98-BF70-55EDA4AD52A6}"/>
              </a:ext>
            </a:extLst>
          </p:cNvPr>
          <p:cNvSpPr txBox="1"/>
          <p:nvPr/>
        </p:nvSpPr>
        <p:spPr>
          <a:xfrm>
            <a:off x="6270093" y="3022568"/>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Transportation</a:t>
            </a:r>
          </a:p>
        </p:txBody>
      </p:sp>
      <p:sp>
        <p:nvSpPr>
          <p:cNvPr id="8" name="TextBox 7">
            <a:extLst>
              <a:ext uri="{FF2B5EF4-FFF2-40B4-BE49-F238E27FC236}">
                <a16:creationId xmlns:a16="http://schemas.microsoft.com/office/drawing/2014/main" id="{DA550C0B-A922-4C98-BF70-55EDA4AD52A6}"/>
              </a:ext>
            </a:extLst>
          </p:cNvPr>
          <p:cNvSpPr txBox="1"/>
          <p:nvPr/>
        </p:nvSpPr>
        <p:spPr>
          <a:xfrm>
            <a:off x="8926991" y="3022568"/>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Retail</a:t>
            </a: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26800" y="1636115"/>
            <a:ext cx="1012174" cy="1012174"/>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85648" y="1631646"/>
            <a:ext cx="1008278" cy="1008278"/>
          </a:xfrm>
          <a:prstGeom prst="rect">
            <a:avLst/>
          </a:prstGeom>
        </p:spPr>
      </p:pic>
      <p:pic>
        <p:nvPicPr>
          <p:cNvPr id="11" name="Picture 10"/>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10202" y="1721607"/>
            <a:ext cx="1072969" cy="1072969"/>
          </a:xfrm>
          <a:prstGeom prst="rect">
            <a:avLst/>
          </a:prstGeom>
        </p:spPr>
      </p:pic>
      <p:pic>
        <p:nvPicPr>
          <p:cNvPr id="12" name="Picture 11"/>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65703" y="1769564"/>
            <a:ext cx="875770" cy="875770"/>
          </a:xfrm>
          <a:prstGeom prst="rect">
            <a:avLst/>
          </a:prstGeom>
        </p:spPr>
      </p:pic>
      <p:sp>
        <p:nvSpPr>
          <p:cNvPr id="13" name="Rectangle 12"/>
          <p:cNvSpPr/>
          <p:nvPr/>
        </p:nvSpPr>
        <p:spPr>
          <a:xfrm>
            <a:off x="882" y="5618392"/>
            <a:ext cx="12434710" cy="67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DA550C0B-A922-4C98-BF70-55EDA4AD52A6}"/>
              </a:ext>
            </a:extLst>
          </p:cNvPr>
          <p:cNvSpPr txBox="1"/>
          <p:nvPr/>
        </p:nvSpPr>
        <p:spPr>
          <a:xfrm>
            <a:off x="3613192" y="5602771"/>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Energy</a:t>
            </a:r>
          </a:p>
        </p:txBody>
      </p:sp>
      <p:sp>
        <p:nvSpPr>
          <p:cNvPr id="15" name="TextBox 14">
            <a:extLst>
              <a:ext uri="{FF2B5EF4-FFF2-40B4-BE49-F238E27FC236}">
                <a16:creationId xmlns:a16="http://schemas.microsoft.com/office/drawing/2014/main" id="{DA550C0B-A922-4C98-BF70-55EDA4AD52A6}"/>
              </a:ext>
            </a:extLst>
          </p:cNvPr>
          <p:cNvSpPr txBox="1"/>
          <p:nvPr/>
        </p:nvSpPr>
        <p:spPr>
          <a:xfrm>
            <a:off x="6270093" y="5602771"/>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Public Safety</a:t>
            </a:r>
          </a:p>
        </p:txBody>
      </p:sp>
      <p:sp>
        <p:nvSpPr>
          <p:cNvPr id="16" name="TextBox 15">
            <a:extLst>
              <a:ext uri="{FF2B5EF4-FFF2-40B4-BE49-F238E27FC236}">
                <a16:creationId xmlns:a16="http://schemas.microsoft.com/office/drawing/2014/main" id="{DA550C0B-A922-4C98-BF70-55EDA4AD52A6}"/>
              </a:ext>
            </a:extLst>
          </p:cNvPr>
          <p:cNvSpPr txBox="1"/>
          <p:nvPr/>
        </p:nvSpPr>
        <p:spPr>
          <a:xfrm>
            <a:off x="8926991" y="5602771"/>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Agriculture</a:t>
            </a:r>
          </a:p>
        </p:txBody>
      </p:sp>
      <p:sp>
        <p:nvSpPr>
          <p:cNvPr id="17" name="TextBox 16">
            <a:extLst>
              <a:ext uri="{FF2B5EF4-FFF2-40B4-BE49-F238E27FC236}">
                <a16:creationId xmlns:a16="http://schemas.microsoft.com/office/drawing/2014/main" id="{DA550C0B-A922-4C98-BF70-55EDA4AD52A6}"/>
              </a:ext>
            </a:extLst>
          </p:cNvPr>
          <p:cNvSpPr txBox="1"/>
          <p:nvPr/>
        </p:nvSpPr>
        <p:spPr>
          <a:xfrm>
            <a:off x="961003" y="5602771"/>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Healthcare</a:t>
            </a:r>
          </a:p>
        </p:txBody>
      </p:sp>
      <p:pic>
        <p:nvPicPr>
          <p:cNvPr id="18" name="Picture 17"/>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38169" y="4238925"/>
            <a:ext cx="998857" cy="998857"/>
          </a:xfrm>
          <a:prstGeom prst="rect">
            <a:avLst/>
          </a:prstGeom>
        </p:spPr>
      </p:pic>
      <p:pic>
        <p:nvPicPr>
          <p:cNvPr id="19" name="Picture 18"/>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32546" y="4252694"/>
            <a:ext cx="914482" cy="914482"/>
          </a:xfrm>
          <a:prstGeom prst="rect">
            <a:avLst/>
          </a:prstGeom>
        </p:spPr>
      </p:pic>
      <p:pic>
        <p:nvPicPr>
          <p:cNvPr id="20" name="Picture 19"/>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2549" y="4232017"/>
            <a:ext cx="1012674" cy="1012674"/>
          </a:xfrm>
          <a:prstGeom prst="rect">
            <a:avLst/>
          </a:prstGeom>
        </p:spPr>
      </p:pic>
      <p:pic>
        <p:nvPicPr>
          <p:cNvPr id="21" name="Picture 20"/>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65698" y="4272836"/>
            <a:ext cx="875776" cy="875774"/>
          </a:xfrm>
          <a:prstGeom prst="rect">
            <a:avLst/>
          </a:prstGeom>
        </p:spPr>
      </p:pic>
    </p:spTree>
    <p:extLst>
      <p:ext uri="{BB962C8B-B14F-4D97-AF65-F5344CB8AC3E}">
        <p14:creationId xmlns:p14="http://schemas.microsoft.com/office/powerpoint/2010/main" val="13634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225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par>
                          <p:cTn id="39" fill="hold">
                            <p:stCondLst>
                              <p:cond delay="275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325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3750"/>
                            </p:stCondLst>
                            <p:childTnLst>
                              <p:par>
                                <p:cTn id="54" presetID="10"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4250"/>
                            </p:stCondLst>
                            <p:childTnLst>
                              <p:par>
                                <p:cTn id="61" presetID="10"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13" grpId="0" animBg="1"/>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35">
            <a:extLst>
              <a:ext uri="{FF2B5EF4-FFF2-40B4-BE49-F238E27FC236}">
                <a16:creationId xmlns:a16="http://schemas.microsoft.com/office/drawing/2014/main" id="{E0B1E2BC-2441-4934-838C-E993747A70B6}"/>
              </a:ext>
            </a:extLst>
          </p:cNvPr>
          <p:cNvSpPr/>
          <p:nvPr/>
        </p:nvSpPr>
        <p:spPr bwMode="auto">
          <a:xfrm rot="20264957">
            <a:off x="3734206" y="3323449"/>
            <a:ext cx="7715284" cy="1982686"/>
          </a:xfrm>
          <a:custGeom>
            <a:avLst/>
            <a:gdLst/>
            <a:ahLst/>
            <a:cxnLst/>
            <a:rect l="l" t="t" r="r" b="b"/>
            <a:pathLst>
              <a:path w="10038318" h="1868835">
                <a:moveTo>
                  <a:pt x="10038318" y="0"/>
                </a:moveTo>
                <a:lnTo>
                  <a:pt x="9857488" y="529814"/>
                </a:lnTo>
                <a:cubicBezTo>
                  <a:pt x="9858189" y="530243"/>
                  <a:pt x="9858933" y="530572"/>
                  <a:pt x="9859678" y="530899"/>
                </a:cubicBezTo>
                <a:lnTo>
                  <a:pt x="9856533" y="532614"/>
                </a:lnTo>
                <a:lnTo>
                  <a:pt x="9740801" y="871700"/>
                </a:lnTo>
                <a:lnTo>
                  <a:pt x="9585084" y="680413"/>
                </a:lnTo>
                <a:cubicBezTo>
                  <a:pt x="8172198" y="1401631"/>
                  <a:pt x="5904269" y="1868835"/>
                  <a:pt x="3347460" y="1868835"/>
                </a:cubicBezTo>
                <a:cubicBezTo>
                  <a:pt x="2148690" y="1868834"/>
                  <a:pt x="1013423" y="1766132"/>
                  <a:pt x="0" y="1582585"/>
                </a:cubicBezTo>
                <a:cubicBezTo>
                  <a:pt x="1042075" y="1707349"/>
                  <a:pt x="2204052" y="1740500"/>
                  <a:pt x="3422247" y="1663116"/>
                </a:cubicBezTo>
                <a:cubicBezTo>
                  <a:pt x="5790597" y="1512669"/>
                  <a:pt x="7874299" y="976002"/>
                  <a:pt x="9234825" y="250145"/>
                </a:cubicBezTo>
                <a:lnTo>
                  <a:pt x="9124385" y="114478"/>
                </a:lnTo>
                <a:close/>
              </a:path>
            </a:pathLst>
          </a:custGeom>
          <a:solidFill>
            <a:schemeClr val="accent1">
              <a:lumMod val="20000"/>
              <a:lumOff val="80000"/>
              <a:alpha val="51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1" name="Title 3"/>
          <p:cNvSpPr txBox="1">
            <a:spLocks/>
          </p:cNvSpPr>
          <p:nvPr/>
        </p:nvSpPr>
        <p:spPr>
          <a:xfrm>
            <a:off x="222556" y="314304"/>
            <a:ext cx="12124534" cy="935709"/>
          </a:xfrm>
          <a:prstGeom prst="rect">
            <a:avLst/>
          </a:prstGeom>
        </p:spPr>
        <p:txBody>
          <a:bodyPr vert="horz" wrap="square" lIns="149196" tIns="93247" rIns="149196" bIns="93247"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992"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
        <p:nvSpPr>
          <p:cNvPr id="12" name="TextBox 11"/>
          <p:cNvSpPr txBox="1"/>
          <p:nvPr/>
        </p:nvSpPr>
        <p:spPr>
          <a:xfrm>
            <a:off x="12731092" y="5704748"/>
            <a:ext cx="66" cy="176179"/>
          </a:xfrm>
          <a:prstGeom prst="rect">
            <a:avLst/>
          </a:prstGeom>
          <a:noFill/>
          <a:ln>
            <a:noFill/>
            <a:headEnd type="none" w="med" len="med"/>
            <a:tailEnd type="none" w="med" len="med"/>
          </a:ln>
        </p:spPr>
        <p:txBody>
          <a:bodyPr wrap="none" lIns="0" tIns="0" rIns="0" bIns="0" rtlCol="0">
            <a:spAutoFit/>
          </a:bodyPr>
          <a:lstStyle/>
          <a:p>
            <a:pPr marL="0" marR="0" lvl="0" indent="0" algn="ctr" defTabSz="969897" rtl="0" eaLnBrk="1" fontAlgn="auto" latinLnBrk="0" hangingPunct="1">
              <a:lnSpc>
                <a:spcPct val="90000"/>
              </a:lnSpc>
              <a:spcBef>
                <a:spcPts val="0"/>
              </a:spcBef>
              <a:spcAft>
                <a:spcPts val="0"/>
              </a:spcAft>
              <a:buClrTx/>
              <a:buSzTx/>
              <a:buFontTx/>
              <a:buNone/>
              <a:tabLst/>
              <a:defRPr/>
            </a:pPr>
            <a:endParaRPr kumimoji="0" lang="en-US" sz="1247" b="0" i="0" u="none" strike="noStrike" kern="1200" cap="none" spc="-41" normalizeH="0" baseline="0" noProof="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14" name="Group 13"/>
          <p:cNvGrpSpPr/>
          <p:nvPr/>
        </p:nvGrpSpPr>
        <p:grpSpPr>
          <a:xfrm>
            <a:off x="1713380" y="2938114"/>
            <a:ext cx="3681665" cy="3716509"/>
            <a:chOff x="334845" y="1189176"/>
            <a:chExt cx="5367864" cy="5418667"/>
          </a:xfrm>
        </p:grpSpPr>
        <p:graphicFrame>
          <p:nvGraphicFramePr>
            <p:cNvPr id="15" name="Chart 14"/>
            <p:cNvGraphicFramePr/>
            <p:nvPr>
              <p:extLst/>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1370196" y="2272036"/>
              <a:ext cx="3365327" cy="3137987"/>
            </a:xfrm>
            <a:prstGeom prst="rect">
              <a:avLst/>
            </a:prstGeom>
            <a:noFill/>
            <a:ln>
              <a:noFill/>
            </a:ln>
          </p:spPr>
          <p:txBody>
            <a:bodyPr wrap="square" rtlCol="0">
              <a:spAutoFit/>
            </a:bodyPr>
            <a:lstStyle/>
            <a:p>
              <a:pPr marL="0" marR="0" lvl="0" indent="0" algn="ctr" defTabSz="950973" rtl="0" eaLnBrk="1" fontAlgn="auto" latinLnBrk="0" hangingPunct="1">
                <a:lnSpc>
                  <a:spcPct val="90000"/>
                </a:lnSpc>
                <a:spcBef>
                  <a:spcPts val="0"/>
                </a:spcBef>
                <a:spcAft>
                  <a:spcPts val="0"/>
                </a:spcAft>
                <a:buClrTx/>
                <a:buSzTx/>
                <a:buFontTx/>
                <a:buNone/>
                <a:tabLst/>
                <a:defRPr/>
              </a:pPr>
              <a:r>
                <a:rPr kumimoji="0" lang="en-US" sz="7487" b="1" i="0" u="none" strike="noStrike" kern="1200" cap="none" spc="0" normalizeH="0" baseline="0" noProof="0">
                  <a:ln>
                    <a:noFill/>
                  </a:ln>
                  <a:solidFill>
                    <a:srgbClr val="0078D7"/>
                  </a:solidFill>
                  <a:effectLst/>
                  <a:uLnTx/>
                  <a:uFillTx/>
                  <a:latin typeface="Segoe UI"/>
                  <a:ea typeface="Segoe UI Black" panose="020B0A02040204020203" pitchFamily="34" charset="0"/>
                  <a:cs typeface="Segoe UI" panose="020B0502040204020203" pitchFamily="34" charset="0"/>
                </a:rPr>
                <a:t>70% </a:t>
              </a:r>
            </a:p>
            <a:p>
              <a:pPr marL="0" marR="0" lvl="0" indent="0" algn="ctr" defTabSz="950973" rtl="0" eaLnBrk="1" fontAlgn="auto" latinLnBrk="0" hangingPunct="1">
                <a:lnSpc>
                  <a:spcPct val="90000"/>
                </a:lnSpc>
                <a:spcBef>
                  <a:spcPts val="0"/>
                </a:spcBef>
                <a:spcAft>
                  <a:spcPts val="0"/>
                </a:spcAft>
                <a:buClrTx/>
                <a:buSzTx/>
                <a:buFontTx/>
                <a:buNone/>
                <a:tabLst/>
                <a:defRPr/>
              </a:pPr>
              <a:r>
                <a:rPr kumimoji="0" lang="en-US" sz="2081"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of value enabled by IoT will come from B2B scenarios</a:t>
              </a:r>
            </a:p>
            <a:p>
              <a:pPr marL="0" marR="0" lvl="0" indent="0" algn="ctr" defTabSz="950973" rtl="0" eaLnBrk="1" fontAlgn="auto" latinLnBrk="0" hangingPunct="1">
                <a:lnSpc>
                  <a:spcPct val="90000"/>
                </a:lnSpc>
                <a:spcBef>
                  <a:spcPts val="0"/>
                </a:spcBef>
                <a:spcAft>
                  <a:spcPts val="0"/>
                </a:spcAft>
                <a:buClrTx/>
                <a:buSzTx/>
                <a:buFontTx/>
                <a:buNone/>
                <a:tabLst/>
                <a:defRPr/>
              </a:pPr>
              <a:r>
                <a:rPr kumimoji="0" lang="en-US" sz="1143"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McKinsey &amp; Company</a:t>
              </a:r>
            </a:p>
          </p:txBody>
        </p:sp>
      </p:grpSp>
      <p:sp>
        <p:nvSpPr>
          <p:cNvPr id="19" name="Rectangle 2048"/>
          <p:cNvSpPr>
            <a:spLocks noChangeAspect="1"/>
          </p:cNvSpPr>
          <p:nvPr/>
        </p:nvSpPr>
        <p:spPr bwMode="auto">
          <a:xfrm flipV="1">
            <a:off x="5674877" y="5169764"/>
            <a:ext cx="561068" cy="1123074"/>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noFill/>
          <a:ln w="9525" cap="flat" cmpd="sng" algn="ctr">
            <a:solidFill>
              <a:schemeClr val="accent1"/>
            </a:solidFill>
            <a:prstDash val="solid"/>
            <a:headEnd type="none" w="med" len="med"/>
            <a:tailEnd type="none" w="med" len="med"/>
          </a:ln>
          <a:effectLst/>
        </p:spPr>
        <p:txBody>
          <a:bodyPr rot="0" spcFirstLastPara="0" vert="horz" wrap="square" lIns="96997" tIns="48498" rIns="48498" bIns="9699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69579" rtl="0" eaLnBrk="1" fontAlgn="base" latinLnBrk="0" hangingPunct="1">
              <a:lnSpc>
                <a:spcPct val="100000"/>
              </a:lnSpc>
              <a:spcBef>
                <a:spcPct val="0"/>
              </a:spcBef>
              <a:spcAft>
                <a:spcPct val="0"/>
              </a:spcAft>
              <a:buClrTx/>
              <a:buSzTx/>
              <a:buFontTx/>
              <a:buNone/>
              <a:tabLst/>
              <a:defRPr/>
            </a:pPr>
            <a:endParaRPr kumimoji="0" lang="en-US" sz="1909" b="0" i="0" u="none" strike="noStrike" kern="1200" cap="none" spc="-53"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Freeform 71"/>
          <p:cNvSpPr>
            <a:spLocks noChangeAspect="1" noEditPoints="1"/>
          </p:cNvSpPr>
          <p:nvPr/>
        </p:nvSpPr>
        <p:spPr bwMode="auto">
          <a:xfrm>
            <a:off x="898528" y="5481923"/>
            <a:ext cx="832221" cy="810918"/>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noFill/>
          <a:ln w="12700">
            <a:solidFill>
              <a:schemeClr val="accent1"/>
            </a:solidFill>
            <a:prstDash val="solid"/>
            <a:round/>
            <a:headEnd/>
            <a:tailEnd/>
          </a:ln>
        </p:spPr>
        <p:txBody>
          <a:bodyPr vert="horz" wrap="square" lIns="96997" tIns="48498" rIns="96997" bIns="48498"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909" b="0" i="0" u="none" strike="noStrike" kern="1200" cap="none" spc="0" normalizeH="0" baseline="0" noProof="0">
              <a:ln>
                <a:noFill/>
              </a:ln>
              <a:solidFill>
                <a:prstClr val="black"/>
              </a:solidFill>
              <a:effectLst/>
              <a:uLnTx/>
              <a:uFillTx/>
              <a:latin typeface="Segoe UI"/>
              <a:ea typeface="+mn-ea"/>
              <a:cs typeface="+mn-cs"/>
            </a:endParaRPr>
          </a:p>
        </p:txBody>
      </p:sp>
      <p:sp>
        <p:nvSpPr>
          <p:cNvPr id="45" name="VEHICLE TRACKING"/>
          <p:cNvSpPr>
            <a:spLocks noChangeAspect="1"/>
          </p:cNvSpPr>
          <p:nvPr/>
        </p:nvSpPr>
        <p:spPr bwMode="auto">
          <a:xfrm>
            <a:off x="720297" y="3879719"/>
            <a:ext cx="846026" cy="632917"/>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997" tIns="48498" rIns="48498" bIns="96997" numCol="1" spcCol="0" rtlCol="0" fromWordArt="0" anchor="b" anchorCtr="0" forceAA="0" compatLnSpc="1">
            <a:prstTxWarp prst="textNoShape">
              <a:avLst/>
            </a:prstTxWarp>
            <a:noAutofit/>
          </a:bodyPr>
          <a:lstStyle/>
          <a:p>
            <a:pPr marL="0" marR="0" lvl="0" indent="0" algn="ctr" defTabSz="969579" rtl="0" eaLnBrk="1" fontAlgn="base" latinLnBrk="0" hangingPunct="1">
              <a:lnSpc>
                <a:spcPct val="100000"/>
              </a:lnSpc>
              <a:spcBef>
                <a:spcPct val="0"/>
              </a:spcBef>
              <a:spcAft>
                <a:spcPct val="0"/>
              </a:spcAft>
              <a:buClrTx/>
              <a:buSzTx/>
              <a:buFontTx/>
              <a:buNone/>
              <a:tabLst/>
              <a:defRPr/>
            </a:pPr>
            <a:endParaRPr kumimoji="0" lang="en-US" sz="1909" b="0" i="0" u="none" strike="noStrike" kern="1200" cap="none" spc="-53"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35"/>
          <p:cNvSpPr>
            <a:spLocks noChangeAspect="1"/>
          </p:cNvSpPr>
          <p:nvPr/>
        </p:nvSpPr>
        <p:spPr bwMode="auto">
          <a:xfrm>
            <a:off x="5465166" y="3922704"/>
            <a:ext cx="935036" cy="580574"/>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8928" tIns="49464" rIns="49464" bIns="98928" numCol="1" spcCol="0" rtlCol="0" fromWordArt="0" anchor="b" anchorCtr="0" forceAA="0" compatLnSpc="1">
            <a:prstTxWarp prst="textNoShape">
              <a:avLst/>
            </a:prstTxWarp>
            <a:noAutofit/>
          </a:bodyPr>
          <a:lstStyle/>
          <a:p>
            <a:pPr marL="0" marR="0" lvl="0" indent="0" algn="ctr" defTabSz="988873" rtl="0" eaLnBrk="1" fontAlgn="base" latinLnBrk="0" hangingPunct="1">
              <a:lnSpc>
                <a:spcPct val="100000"/>
              </a:lnSpc>
              <a:spcBef>
                <a:spcPct val="0"/>
              </a:spcBef>
              <a:spcAft>
                <a:spcPct val="0"/>
              </a:spcAft>
              <a:buClrTx/>
              <a:buSzTx/>
              <a:buFontTx/>
              <a:buNone/>
              <a:tabLst/>
              <a:defRPr/>
            </a:pPr>
            <a:endParaRPr kumimoji="0" lang="en-US" sz="1948" b="0" i="0" u="none" strike="noStrike" kern="1200" cap="none" spc="-54" normalizeH="0" baseline="0" noProof="0">
              <a:ln>
                <a:noFill/>
              </a:ln>
              <a:solidFill>
                <a:srgbClr val="FF8C00"/>
              </a:solidFill>
              <a:effectLst/>
              <a:uLnTx/>
              <a:uFillTx/>
              <a:latin typeface="Segoe UI"/>
              <a:ea typeface="Segoe UI" pitchFamily="34" charset="0"/>
              <a:cs typeface="Segoe UI" pitchFamily="34" charset="0"/>
            </a:endParaRPr>
          </a:p>
        </p:txBody>
      </p:sp>
      <p:sp>
        <p:nvSpPr>
          <p:cNvPr id="68" name="Oval 1233"/>
          <p:cNvSpPr>
            <a:spLocks noChangeAspect="1"/>
          </p:cNvSpPr>
          <p:nvPr/>
        </p:nvSpPr>
        <p:spPr bwMode="auto">
          <a:xfrm>
            <a:off x="3235889" y="2143115"/>
            <a:ext cx="636646" cy="846666"/>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8928" tIns="49464" rIns="49464" bIns="98928" numCol="1" spcCol="0" rtlCol="0" fromWordArt="0" anchor="b" anchorCtr="0" forceAA="0" compatLnSpc="1">
            <a:prstTxWarp prst="textNoShape">
              <a:avLst/>
            </a:prstTxWarp>
            <a:noAutofit/>
          </a:bodyPr>
          <a:lstStyle/>
          <a:p>
            <a:pPr marL="0" marR="0" lvl="0" indent="0" algn="ctr" defTabSz="988873" rtl="0" eaLnBrk="1" fontAlgn="base" latinLnBrk="0" hangingPunct="1">
              <a:lnSpc>
                <a:spcPct val="100000"/>
              </a:lnSpc>
              <a:spcBef>
                <a:spcPct val="0"/>
              </a:spcBef>
              <a:spcAft>
                <a:spcPct val="0"/>
              </a:spcAft>
              <a:buClrTx/>
              <a:buSzTx/>
              <a:buFontTx/>
              <a:buNone/>
              <a:tabLst/>
              <a:defRPr/>
            </a:pPr>
            <a:endParaRPr kumimoji="0" lang="en-US" sz="1948" b="0" i="0" u="none" strike="noStrike" kern="1200" cap="none" spc="-54"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 name="Group 82"/>
          <p:cNvGrpSpPr/>
          <p:nvPr/>
        </p:nvGrpSpPr>
        <p:grpSpPr>
          <a:xfrm>
            <a:off x="4762199" y="2530164"/>
            <a:ext cx="650773" cy="538411"/>
            <a:chOff x="3427203" y="1415129"/>
            <a:chExt cx="822983" cy="680888"/>
          </a:xfrm>
          <a:noFill/>
        </p:grpSpPr>
        <p:sp>
          <p:nvSpPr>
            <p:cNvPr id="93"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4" name="Oval 6"/>
            <p:cNvSpPr>
              <a:spLocks noChangeArrowheads="1"/>
            </p:cNvSpPr>
            <p:nvPr/>
          </p:nvSpPr>
          <p:spPr bwMode="auto">
            <a:xfrm>
              <a:off x="3907652" y="1504181"/>
              <a:ext cx="43380" cy="45592"/>
            </a:xfrm>
            <a:prstGeom prst="ellipse">
              <a:avLst/>
            </a:pr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6" name="Oval 8"/>
            <p:cNvSpPr>
              <a:spLocks noChangeArrowheads="1"/>
            </p:cNvSpPr>
            <p:nvPr/>
          </p:nvSpPr>
          <p:spPr bwMode="auto">
            <a:xfrm>
              <a:off x="3498002" y="1489269"/>
              <a:ext cx="59339" cy="62635"/>
            </a:xfrm>
            <a:prstGeom prst="ellipse">
              <a:avLst/>
            </a:pr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grpSp>
      <p:sp>
        <p:nvSpPr>
          <p:cNvPr id="105" name="Rectangle 25"/>
          <p:cNvSpPr>
            <a:spLocks noChangeAspect="1"/>
          </p:cNvSpPr>
          <p:nvPr/>
        </p:nvSpPr>
        <p:spPr bwMode="auto">
          <a:xfrm>
            <a:off x="1807115" y="2634334"/>
            <a:ext cx="644815" cy="446579"/>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8928" tIns="197855" rIns="49464" bIns="98928" numCol="1" spcCol="0" rtlCol="0" fromWordArt="0" anchor="b" anchorCtr="0" forceAA="0" compatLnSpc="1">
            <a:prstTxWarp prst="textNoShape">
              <a:avLst/>
            </a:prstTxWarp>
            <a:noAutofit/>
          </a:bodyPr>
          <a:lstStyle/>
          <a:p>
            <a:pPr marL="0" marR="0" lvl="0" indent="0" algn="ctr" defTabSz="988873" rtl="0" eaLnBrk="1" fontAlgn="base" latinLnBrk="0" hangingPunct="1">
              <a:lnSpc>
                <a:spcPct val="100000"/>
              </a:lnSpc>
              <a:spcBef>
                <a:spcPct val="0"/>
              </a:spcBef>
              <a:spcAft>
                <a:spcPct val="0"/>
              </a:spcAft>
              <a:buClrTx/>
              <a:buSzTx/>
              <a:buFontTx/>
              <a:buNone/>
              <a:tabLst/>
              <a:defRPr/>
            </a:pPr>
            <a:endParaRPr kumimoji="0" lang="en-US" sz="1623" b="0" i="0" u="none" strike="noStrike" kern="1200" cap="none" spc="-54" normalizeH="0" baseline="0" noProof="0">
              <a:ln>
                <a:noFill/>
              </a:ln>
              <a:solidFill>
                <a:srgbClr val="FF8C00"/>
              </a:solidFill>
              <a:effectLst/>
              <a:uLnTx/>
              <a:uFillTx/>
              <a:latin typeface="Segoe UI"/>
              <a:ea typeface="Segoe UI" pitchFamily="34" charset="0"/>
              <a:cs typeface="Segoe UI" pitchFamily="34" charset="0"/>
            </a:endParaRPr>
          </a:p>
        </p:txBody>
      </p:sp>
      <p:sp>
        <p:nvSpPr>
          <p:cNvPr id="116" name="25 Billion"/>
          <p:cNvSpPr txBox="1"/>
          <p:nvPr/>
        </p:nvSpPr>
        <p:spPr>
          <a:xfrm>
            <a:off x="7092085" y="1634539"/>
            <a:ext cx="5297623" cy="5473806"/>
          </a:xfrm>
          <a:prstGeom prst="rect">
            <a:avLst/>
          </a:prstGeom>
          <a:noFill/>
        </p:spPr>
        <p:txBody>
          <a:bodyPr wrap="square" rtlCol="0">
            <a:spAutoFit/>
          </a:bodyPr>
          <a:lstStyle/>
          <a:p>
            <a:pPr marL="0" marR="0" lvl="0" indent="0" algn="l" defTabSz="950973" rtl="0" eaLnBrk="1" fontAlgn="auto" latinLnBrk="0" hangingPunct="1">
              <a:lnSpc>
                <a:spcPct val="90000"/>
              </a:lnSpc>
              <a:spcBef>
                <a:spcPts val="312"/>
              </a:spcBef>
              <a:spcAft>
                <a:spcPts val="0"/>
              </a:spcAft>
              <a:buClrTx/>
              <a:buSzTx/>
              <a:buFontTx/>
              <a:buNone/>
              <a:tabLst/>
              <a:defRPr/>
            </a:pPr>
            <a:r>
              <a:rPr kumimoji="0" lang="en-US" sz="40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21 Billion </a:t>
            </a:r>
            <a:br>
              <a:rPr kumimoji="0" lang="en-US" sz="4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Connected “things” by 2020</a:t>
            </a:r>
          </a:p>
          <a:p>
            <a:pPr marL="0" marR="0" lvl="0" indent="0" algn="l" defTabSz="950973" rtl="0" eaLnBrk="1" fontAlgn="auto" latinLnBrk="0" hangingPunct="1">
              <a:lnSpc>
                <a:spcPct val="90000"/>
              </a:lnSpc>
              <a:spcBef>
                <a:spcPts val="312"/>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 Gartner</a:t>
            </a:r>
          </a:p>
          <a:p>
            <a:pPr lvl="0" defTabSz="950973">
              <a:lnSpc>
                <a:spcPct val="90000"/>
              </a:lnSpc>
              <a:spcBef>
                <a:spcPts val="312"/>
              </a:spcBef>
              <a:defRPr/>
            </a:pPr>
            <a:endParaRPr lang="en-US" sz="1100" dirty="0">
              <a:solidFill>
                <a:srgbClr val="505050"/>
              </a:solidFill>
              <a:latin typeface="Segoe UI Light" panose="020B0502040204020203" pitchFamily="34" charset="0"/>
              <a:cs typeface="Segoe UI Light" panose="020B0502040204020203" pitchFamily="34" charset="0"/>
            </a:endParaRPr>
          </a:p>
          <a:p>
            <a:pPr lvl="0" defTabSz="950973">
              <a:lnSpc>
                <a:spcPct val="90000"/>
              </a:lnSpc>
              <a:spcBef>
                <a:spcPts val="312"/>
              </a:spcBef>
              <a:defRPr/>
            </a:pPr>
            <a:r>
              <a:rPr lang="en-US" sz="4000" b="1" dirty="0">
                <a:solidFill>
                  <a:srgbClr val="0078D7"/>
                </a:solidFill>
                <a:latin typeface="Segoe UI Light" panose="020B0502040204020203" pitchFamily="34" charset="0"/>
                <a:cs typeface="Segoe UI Light" panose="020B0502040204020203" pitchFamily="34" charset="0"/>
              </a:rPr>
              <a:t>80 Billion </a:t>
            </a:r>
            <a:br>
              <a:rPr lang="en-US" sz="4000" dirty="0">
                <a:solidFill>
                  <a:srgbClr val="505050"/>
                </a:solidFill>
                <a:latin typeface="Segoe UI Light" panose="020B0502040204020203" pitchFamily="34" charset="0"/>
                <a:cs typeface="Segoe UI Light" panose="020B0502040204020203" pitchFamily="34" charset="0"/>
              </a:rPr>
            </a:br>
            <a:r>
              <a:rPr lang="en-US" sz="1600" dirty="0">
                <a:solidFill>
                  <a:srgbClr val="505050"/>
                </a:solidFill>
                <a:latin typeface="Segoe UI Light" panose="020B0502040204020203" pitchFamily="34" charset="0"/>
                <a:cs typeface="Segoe UI Light" panose="020B0502040204020203" pitchFamily="34" charset="0"/>
              </a:rPr>
              <a:t>Connected “things” by 2025</a:t>
            </a:r>
          </a:p>
          <a:p>
            <a:pPr lvl="0" defTabSz="950973">
              <a:lnSpc>
                <a:spcPct val="90000"/>
              </a:lnSpc>
              <a:spcBef>
                <a:spcPts val="312"/>
              </a:spcBef>
              <a:defRPr/>
            </a:pPr>
            <a:r>
              <a:rPr lang="en-US" sz="1100" dirty="0">
                <a:solidFill>
                  <a:srgbClr val="505050"/>
                </a:solidFill>
                <a:latin typeface="Segoe UI Light" panose="020B0502040204020203" pitchFamily="34" charset="0"/>
                <a:cs typeface="Segoe UI Light" panose="020B0502040204020203" pitchFamily="34" charset="0"/>
              </a:rPr>
              <a:t>— IDC</a:t>
            </a:r>
            <a:endParaRPr lang="en-US" sz="3200" dirty="0">
              <a:solidFill>
                <a:srgbClr val="505050"/>
              </a:solidFill>
              <a:latin typeface="Segoe UI Light" panose="020B0502040204020203" pitchFamily="34" charset="0"/>
              <a:cs typeface="Segoe UI Light" panose="020B0502040204020203" pitchFamily="34" charset="0"/>
            </a:endParaRPr>
          </a:p>
          <a:p>
            <a:pPr marL="0" marR="0" lvl="0" indent="0" algn="l" defTabSz="950973" rtl="0" eaLnBrk="1" fontAlgn="auto" latinLnBrk="0" hangingPunct="1">
              <a:lnSpc>
                <a:spcPct val="90000"/>
              </a:lnSpc>
              <a:spcBef>
                <a:spcPts val="312"/>
              </a:spcBef>
              <a:spcAft>
                <a:spcPts val="0"/>
              </a:spcAft>
              <a:buClrTx/>
              <a:buSzTx/>
              <a:buFontTx/>
              <a:buNone/>
              <a:tabLst/>
              <a:defRPr/>
            </a:pPr>
            <a:endParaRPr lang="en-US" sz="1100" dirty="0">
              <a:solidFill>
                <a:srgbClr val="505050"/>
              </a:solidFill>
              <a:latin typeface="Segoe UI Light" panose="020B0502040204020203" pitchFamily="34" charset="0"/>
              <a:cs typeface="Segoe UI Light" panose="020B0502040204020203" pitchFamily="34" charset="0"/>
            </a:endParaRPr>
          </a:p>
          <a:p>
            <a:pPr lvl="0" defTabSz="950973">
              <a:lnSpc>
                <a:spcPct val="90000"/>
              </a:lnSpc>
              <a:spcBef>
                <a:spcPts val="312"/>
              </a:spcBef>
              <a:defRPr/>
            </a:pPr>
            <a:r>
              <a:rPr lang="en-US" sz="4400" b="1" dirty="0">
                <a:solidFill>
                  <a:srgbClr val="0078D7"/>
                </a:solidFill>
                <a:latin typeface="Segoe UI Light" panose="020B0502040204020203" pitchFamily="34" charset="0"/>
                <a:cs typeface="Segoe UI Light" panose="020B0502040204020203" pitchFamily="34" charset="0"/>
              </a:rPr>
              <a:t>180 Zettabytes</a:t>
            </a:r>
            <a:br>
              <a:rPr lang="en-US" sz="4400" dirty="0">
                <a:solidFill>
                  <a:srgbClr val="505050"/>
                </a:solidFill>
                <a:latin typeface="Segoe UI Light" panose="020B0502040204020203" pitchFamily="34" charset="0"/>
                <a:cs typeface="Segoe UI Light" panose="020B0502040204020203" pitchFamily="34" charset="0"/>
              </a:rPr>
            </a:br>
            <a:r>
              <a:rPr lang="en-US" dirty="0">
                <a:solidFill>
                  <a:srgbClr val="505050"/>
                </a:solidFill>
                <a:latin typeface="Segoe UI Light" panose="020B0502040204020203" pitchFamily="34" charset="0"/>
                <a:cs typeface="Segoe UI Light" panose="020B0502040204020203" pitchFamily="34" charset="0"/>
              </a:rPr>
              <a:t>digital data</a:t>
            </a:r>
          </a:p>
          <a:p>
            <a:pPr lvl="0" defTabSz="950973">
              <a:lnSpc>
                <a:spcPct val="90000"/>
              </a:lnSpc>
              <a:spcBef>
                <a:spcPts val="312"/>
              </a:spcBef>
              <a:defRPr/>
            </a:pPr>
            <a:r>
              <a:rPr lang="en-US" sz="1200" dirty="0">
                <a:solidFill>
                  <a:srgbClr val="505050"/>
                </a:solidFill>
                <a:latin typeface="Segoe UI Light" panose="020B0502040204020203" pitchFamily="34" charset="0"/>
                <a:cs typeface="Segoe UI Light" panose="020B0502040204020203" pitchFamily="34" charset="0"/>
              </a:rPr>
              <a:t>— IDC</a:t>
            </a:r>
            <a:endParaRPr lang="en-US" sz="2000" dirty="0">
              <a:solidFill>
                <a:srgbClr val="505050"/>
              </a:solidFill>
              <a:latin typeface="Segoe UI Light" panose="020B0502040204020203" pitchFamily="34" charset="0"/>
              <a:cs typeface="Segoe UI Light" panose="020B0502040204020203" pitchFamily="34" charset="0"/>
            </a:endParaRPr>
          </a:p>
          <a:p>
            <a:pPr lvl="0" defTabSz="950973">
              <a:lnSpc>
                <a:spcPct val="90000"/>
              </a:lnSpc>
              <a:spcBef>
                <a:spcPts val="312"/>
              </a:spcBef>
              <a:defRPr/>
            </a:pPr>
            <a:endParaRPr lang="en-US" dirty="0">
              <a:solidFill>
                <a:srgbClr val="505050"/>
              </a:solidFill>
              <a:latin typeface="Segoe UI Light" panose="020B0502040204020203" pitchFamily="34" charset="0"/>
              <a:cs typeface="Segoe UI Light" panose="020B0502040204020203" pitchFamily="34" charset="0"/>
            </a:endParaRPr>
          </a:p>
          <a:p>
            <a:pPr lvl="0" defTabSz="950973">
              <a:lnSpc>
                <a:spcPct val="90000"/>
              </a:lnSpc>
              <a:spcBef>
                <a:spcPts val="312"/>
              </a:spcBef>
              <a:defRPr/>
            </a:pPr>
            <a:r>
              <a:rPr lang="en-US" sz="4400" b="1" dirty="0">
                <a:solidFill>
                  <a:srgbClr val="0078D7"/>
                </a:solidFill>
                <a:latin typeface="Segoe UI Light" panose="020B0502040204020203" pitchFamily="34" charset="0"/>
                <a:cs typeface="Segoe UI Light" panose="020B0502040204020203" pitchFamily="34" charset="0"/>
              </a:rPr>
              <a:t>$457 Billion</a:t>
            </a:r>
            <a:br>
              <a:rPr lang="en-US" sz="4400" dirty="0">
                <a:solidFill>
                  <a:srgbClr val="505050"/>
                </a:solidFill>
                <a:latin typeface="Segoe UI Light" panose="020B0502040204020203" pitchFamily="34" charset="0"/>
                <a:cs typeface="Segoe UI Light" panose="020B0502040204020203" pitchFamily="34" charset="0"/>
              </a:rPr>
            </a:br>
            <a:r>
              <a:rPr lang="en-US" dirty="0">
                <a:solidFill>
                  <a:srgbClr val="505050"/>
                </a:solidFill>
                <a:latin typeface="Segoe UI Light" panose="020B0502040204020203" pitchFamily="34" charset="0"/>
                <a:cs typeface="Segoe UI Light" panose="020B0502040204020203" pitchFamily="34" charset="0"/>
              </a:rPr>
              <a:t>Global IoT Market by 2020</a:t>
            </a:r>
          </a:p>
          <a:p>
            <a:pPr lvl="0" defTabSz="950973">
              <a:lnSpc>
                <a:spcPct val="90000"/>
              </a:lnSpc>
              <a:spcBef>
                <a:spcPts val="312"/>
              </a:spcBef>
              <a:defRPr/>
            </a:pPr>
            <a:r>
              <a:rPr lang="en-US" sz="1200" dirty="0">
                <a:solidFill>
                  <a:srgbClr val="505050"/>
                </a:solidFill>
                <a:latin typeface="Segoe UI Light" panose="020B0502040204020203" pitchFamily="34" charset="0"/>
                <a:cs typeface="Segoe UI Light" panose="020B0502040204020203" pitchFamily="34" charset="0"/>
              </a:rPr>
              <a:t>—Gartner</a:t>
            </a:r>
            <a:endParaRPr lang="en-US" sz="3200" dirty="0">
              <a:solidFill>
                <a:srgbClr val="505050"/>
              </a:solidFill>
              <a:latin typeface="Segoe UI Light" panose="020B0502040204020203" pitchFamily="34" charset="0"/>
              <a:cs typeface="Segoe UI Light" panose="020B0502040204020203" pitchFamily="34" charset="0"/>
            </a:endParaRPr>
          </a:p>
          <a:p>
            <a:pPr lvl="0" defTabSz="950973">
              <a:lnSpc>
                <a:spcPct val="90000"/>
              </a:lnSpc>
              <a:spcBef>
                <a:spcPts val="312"/>
              </a:spcBef>
              <a:defRPr/>
            </a:pPr>
            <a:endParaRPr lang="en-US" sz="3200" dirty="0">
              <a:solidFill>
                <a:srgbClr val="505050"/>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a:xfrm>
            <a:off x="369218" y="566007"/>
            <a:ext cx="11733453" cy="917444"/>
          </a:xfrm>
        </p:spPr>
        <p:txBody>
          <a:bodyPr>
            <a:normAutofit fontScale="90000"/>
          </a:bodyPr>
          <a:lstStyle/>
          <a:p>
            <a:r>
              <a:rPr lang="en-US"/>
              <a:t>The Internet of Things opportunity</a:t>
            </a:r>
            <a:br>
              <a:rPr lang="en-US"/>
            </a:br>
            <a:endParaRPr lang="en-US"/>
          </a:p>
        </p:txBody>
      </p:sp>
    </p:spTree>
    <p:extLst>
      <p:ext uri="{BB962C8B-B14F-4D97-AF65-F5344CB8AC3E}">
        <p14:creationId xmlns:p14="http://schemas.microsoft.com/office/powerpoint/2010/main" val="183628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1250"/>
                                        <p:tgtEl>
                                          <p:spTgt spid="14"/>
                                        </p:tgtEl>
                                      </p:cBhvr>
                                    </p:animEffect>
                                  </p:childTnLst>
                                </p:cTn>
                              </p:par>
                            </p:childTnLst>
                          </p:cTn>
                        </p:par>
                        <p:par>
                          <p:cTn id="8" fill="hold">
                            <p:stCondLst>
                              <p:cond delay="1250"/>
                            </p:stCondLst>
                            <p:childTnLst>
                              <p:par>
                                <p:cTn id="9" presetID="2" presetClass="entr" presetSubtype="4" decel="100000" fill="hold" grpId="0" nodeType="after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222556" y="314304"/>
            <a:ext cx="12124534" cy="935709"/>
          </a:xfrm>
          <a:prstGeom prst="rect">
            <a:avLst/>
          </a:prstGeom>
        </p:spPr>
        <p:txBody>
          <a:bodyPr vert="horz" wrap="square" lIns="149196" tIns="93247" rIns="149196" bIns="93247"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992"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
        <p:nvSpPr>
          <p:cNvPr id="12" name="TextBox 11"/>
          <p:cNvSpPr txBox="1"/>
          <p:nvPr/>
        </p:nvSpPr>
        <p:spPr>
          <a:xfrm>
            <a:off x="12731092" y="5704748"/>
            <a:ext cx="66" cy="176179"/>
          </a:xfrm>
          <a:prstGeom prst="rect">
            <a:avLst/>
          </a:prstGeom>
          <a:noFill/>
          <a:ln>
            <a:noFill/>
            <a:headEnd type="none" w="med" len="med"/>
            <a:tailEnd type="none" w="med" len="med"/>
          </a:ln>
        </p:spPr>
        <p:txBody>
          <a:bodyPr wrap="none" lIns="0" tIns="0" rIns="0" bIns="0" rtlCol="0">
            <a:spAutoFit/>
          </a:bodyPr>
          <a:lstStyle/>
          <a:p>
            <a:pPr marL="0" marR="0" lvl="0" indent="0" algn="ctr" defTabSz="969897" rtl="0" eaLnBrk="1" fontAlgn="auto" latinLnBrk="0" hangingPunct="1">
              <a:lnSpc>
                <a:spcPct val="90000"/>
              </a:lnSpc>
              <a:spcBef>
                <a:spcPts val="0"/>
              </a:spcBef>
              <a:spcAft>
                <a:spcPts val="0"/>
              </a:spcAft>
              <a:buClrTx/>
              <a:buSzTx/>
              <a:buFontTx/>
              <a:buNone/>
              <a:tabLst/>
              <a:defRPr/>
            </a:pPr>
            <a:endParaRPr kumimoji="0" lang="en-US" sz="1247" b="0" i="0" u="none" strike="noStrike" kern="1200" cap="none" spc="-41" normalizeH="0" baseline="0" noProof="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69218" y="566007"/>
            <a:ext cx="11733453" cy="917444"/>
          </a:xfrm>
        </p:spPr>
        <p:txBody>
          <a:bodyPr>
            <a:normAutofit/>
          </a:bodyPr>
          <a:lstStyle/>
          <a:p>
            <a:r>
              <a:rPr lang="en-US" dirty="0"/>
              <a:t>Modern business imperatives</a:t>
            </a:r>
          </a:p>
        </p:txBody>
      </p:sp>
      <p:graphicFrame>
        <p:nvGraphicFramePr>
          <p:cNvPr id="26" name="Object 25">
            <a:extLst>
              <a:ext uri="{FF2B5EF4-FFF2-40B4-BE49-F238E27FC236}">
                <a16:creationId xmlns:a16="http://schemas.microsoft.com/office/drawing/2014/main" id="{A764D6B7-6E33-4949-98A3-EFE935FA7881}"/>
              </a:ext>
            </a:extLst>
          </p:cNvPr>
          <p:cNvGraphicFramePr>
            <a:graphicFrameLocks noChangeAspect="1"/>
          </p:cNvGraphicFramePr>
          <p:nvPr>
            <p:extLst>
              <p:ext uri="{D42A27DB-BD31-4B8C-83A1-F6EECF244321}">
                <p14:modId xmlns:p14="http://schemas.microsoft.com/office/powerpoint/2010/main" val="1572290569"/>
              </p:ext>
            </p:extLst>
          </p:nvPr>
        </p:nvGraphicFramePr>
        <p:xfrm>
          <a:off x="9017984" y="1839838"/>
          <a:ext cx="1715625" cy="1851819"/>
        </p:xfrm>
        <a:graphic>
          <a:graphicData uri="http://schemas.openxmlformats.org/presentationml/2006/ole">
            <mc:AlternateContent xmlns:mc="http://schemas.openxmlformats.org/markup-compatibility/2006">
              <mc:Choice xmlns:v="urn:schemas-microsoft-com:vml" Requires="v">
                <p:oleObj spid="_x0000_s4116" name="Image" r:id="rId4" imgW="6399720" imgH="6907680" progId="Photoshop.Image.18">
                  <p:embed/>
                </p:oleObj>
              </mc:Choice>
              <mc:Fallback>
                <p:oleObj name="Image" r:id="rId4" imgW="6399720" imgH="6907680" progId="Photoshop.Image.18">
                  <p:embed/>
                  <p:pic>
                    <p:nvPicPr>
                      <p:cNvPr id="8" name="Object 7">
                        <a:extLst>
                          <a:ext uri="{FF2B5EF4-FFF2-40B4-BE49-F238E27FC236}">
                            <a16:creationId xmlns:a16="http://schemas.microsoft.com/office/drawing/2014/main" id="{811627AA-AA17-49EE-A074-A3C881CD12CB}"/>
                          </a:ext>
                        </a:extLst>
                      </p:cNvPr>
                      <p:cNvPicPr/>
                      <p:nvPr/>
                    </p:nvPicPr>
                    <p:blipFill>
                      <a:blip r:embed="rId5"/>
                      <a:stretch>
                        <a:fillRect/>
                      </a:stretch>
                    </p:blipFill>
                    <p:spPr>
                      <a:xfrm>
                        <a:off x="9017984" y="1839838"/>
                        <a:ext cx="1715625" cy="1851819"/>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E24DB36A-63A6-4F70-9B1C-2A43DD0A6A11}"/>
              </a:ext>
            </a:extLst>
          </p:cNvPr>
          <p:cNvGraphicFramePr>
            <a:graphicFrameLocks noChangeAspect="1"/>
          </p:cNvGraphicFramePr>
          <p:nvPr>
            <p:extLst>
              <p:ext uri="{D42A27DB-BD31-4B8C-83A1-F6EECF244321}">
                <p14:modId xmlns:p14="http://schemas.microsoft.com/office/powerpoint/2010/main" val="1998977522"/>
              </p:ext>
            </p:extLst>
          </p:nvPr>
        </p:nvGraphicFramePr>
        <p:xfrm>
          <a:off x="5183931" y="1644182"/>
          <a:ext cx="2131574" cy="2243133"/>
        </p:xfrm>
        <a:graphic>
          <a:graphicData uri="http://schemas.openxmlformats.org/presentationml/2006/ole">
            <mc:AlternateContent xmlns:mc="http://schemas.openxmlformats.org/markup-compatibility/2006">
              <mc:Choice xmlns:v="urn:schemas-microsoft-com:vml" Requires="v">
                <p:oleObj spid="_x0000_s4117" name="Image" r:id="rId6" imgW="6768000" imgH="7174440" progId="Photoshop.Image.18">
                  <p:embed/>
                </p:oleObj>
              </mc:Choice>
              <mc:Fallback>
                <p:oleObj name="Image" r:id="rId6" imgW="6768000" imgH="7174440" progId="Photoshop.Image.18">
                  <p:embed/>
                  <p:pic>
                    <p:nvPicPr>
                      <p:cNvPr id="7" name="Object 6">
                        <a:extLst>
                          <a:ext uri="{FF2B5EF4-FFF2-40B4-BE49-F238E27FC236}">
                            <a16:creationId xmlns:a16="http://schemas.microsoft.com/office/drawing/2014/main" id="{52B72689-B984-4A4C-9A1C-A382B8DD086A}"/>
                          </a:ext>
                        </a:extLst>
                      </p:cNvPr>
                      <p:cNvPicPr/>
                      <p:nvPr/>
                    </p:nvPicPr>
                    <p:blipFill>
                      <a:blip r:embed="rId7"/>
                      <a:stretch>
                        <a:fillRect/>
                      </a:stretch>
                    </p:blipFill>
                    <p:spPr>
                      <a:xfrm>
                        <a:off x="5183931" y="1644182"/>
                        <a:ext cx="2131574" cy="2243133"/>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0438D9C9-82A9-48B9-9FA6-8AFBA450F11A}"/>
              </a:ext>
            </a:extLst>
          </p:cNvPr>
          <p:cNvGraphicFramePr>
            <a:graphicFrameLocks noChangeAspect="1"/>
          </p:cNvGraphicFramePr>
          <p:nvPr>
            <p:extLst>
              <p:ext uri="{D42A27DB-BD31-4B8C-83A1-F6EECF244321}">
                <p14:modId xmlns:p14="http://schemas.microsoft.com/office/powerpoint/2010/main" val="3227688001"/>
              </p:ext>
            </p:extLst>
          </p:nvPr>
        </p:nvGraphicFramePr>
        <p:xfrm>
          <a:off x="1646287" y="1615037"/>
          <a:ext cx="2000516" cy="2247981"/>
        </p:xfrm>
        <a:graphic>
          <a:graphicData uri="http://schemas.openxmlformats.org/presentationml/2006/ole">
            <mc:AlternateContent xmlns:mc="http://schemas.openxmlformats.org/markup-compatibility/2006">
              <mc:Choice xmlns:v="urn:schemas-microsoft-com:vml" Requires="v">
                <p:oleObj spid="_x0000_s4118" name="Image" r:id="rId8" imgW="5955480" imgH="6692040" progId="Photoshop.Image.18">
                  <p:embed/>
                </p:oleObj>
              </mc:Choice>
              <mc:Fallback>
                <p:oleObj name="Image" r:id="rId8" imgW="5955480" imgH="6692040" progId="Photoshop.Image.18">
                  <p:embed/>
                  <p:pic>
                    <p:nvPicPr>
                      <p:cNvPr id="6" name="Object 5">
                        <a:extLst>
                          <a:ext uri="{FF2B5EF4-FFF2-40B4-BE49-F238E27FC236}">
                            <a16:creationId xmlns:a16="http://schemas.microsoft.com/office/drawing/2014/main" id="{EB293B7E-88A8-4540-9E63-FEDD4EEA4581}"/>
                          </a:ext>
                        </a:extLst>
                      </p:cNvPr>
                      <p:cNvPicPr/>
                      <p:nvPr/>
                    </p:nvPicPr>
                    <p:blipFill>
                      <a:blip r:embed="rId9"/>
                      <a:stretch>
                        <a:fillRect/>
                      </a:stretch>
                    </p:blipFill>
                    <p:spPr>
                      <a:xfrm>
                        <a:off x="1646287" y="1615037"/>
                        <a:ext cx="2000516" cy="2247981"/>
                      </a:xfrm>
                      <a:prstGeom prst="rect">
                        <a:avLst/>
                      </a:prstGeom>
                    </p:spPr>
                  </p:pic>
                </p:oleObj>
              </mc:Fallback>
            </mc:AlternateContent>
          </a:graphicData>
        </a:graphic>
      </p:graphicFrame>
      <p:sp>
        <p:nvSpPr>
          <p:cNvPr id="29" name="TextBox 28">
            <a:extLst>
              <a:ext uri="{FF2B5EF4-FFF2-40B4-BE49-F238E27FC236}">
                <a16:creationId xmlns:a16="http://schemas.microsoft.com/office/drawing/2014/main" id="{162BECDC-58AC-469C-B4D7-C76181F93958}"/>
              </a:ext>
            </a:extLst>
          </p:cNvPr>
          <p:cNvSpPr txBox="1"/>
          <p:nvPr/>
        </p:nvSpPr>
        <p:spPr>
          <a:xfrm>
            <a:off x="1463409" y="4228774"/>
            <a:ext cx="2194536"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1"/>
                </a:solidFill>
              </a:rPr>
              <a:t>Reduce costs and inefficiencies</a:t>
            </a:r>
          </a:p>
        </p:txBody>
      </p:sp>
      <p:sp>
        <p:nvSpPr>
          <p:cNvPr id="30" name="TextBox 29">
            <a:extLst>
              <a:ext uri="{FF2B5EF4-FFF2-40B4-BE49-F238E27FC236}">
                <a16:creationId xmlns:a16="http://schemas.microsoft.com/office/drawing/2014/main" id="{AA0C641A-1439-4AF9-B5C2-44B4FB5321B1}"/>
              </a:ext>
            </a:extLst>
          </p:cNvPr>
          <p:cNvSpPr txBox="1"/>
          <p:nvPr/>
        </p:nvSpPr>
        <p:spPr>
          <a:xfrm>
            <a:off x="5120969" y="4228774"/>
            <a:ext cx="2194536"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1"/>
                </a:solidFill>
              </a:rPr>
              <a:t>Increase</a:t>
            </a:r>
          </a:p>
          <a:p>
            <a:pPr algn="ctr">
              <a:lnSpc>
                <a:spcPct val="90000"/>
              </a:lnSpc>
              <a:spcAft>
                <a:spcPts val="600"/>
              </a:spcAft>
            </a:pPr>
            <a:r>
              <a:rPr lang="en-US" sz="2400" dirty="0">
                <a:solidFill>
                  <a:schemeClr val="accent1"/>
                </a:solidFill>
              </a:rPr>
              <a:t>revenue</a:t>
            </a:r>
          </a:p>
        </p:txBody>
      </p:sp>
      <p:sp>
        <p:nvSpPr>
          <p:cNvPr id="31" name="TextBox 30">
            <a:extLst>
              <a:ext uri="{FF2B5EF4-FFF2-40B4-BE49-F238E27FC236}">
                <a16:creationId xmlns:a16="http://schemas.microsoft.com/office/drawing/2014/main" id="{C9EB9AFE-6A7F-49E6-AB59-6926DCB5E1C8}"/>
              </a:ext>
            </a:extLst>
          </p:cNvPr>
          <p:cNvSpPr txBox="1"/>
          <p:nvPr/>
        </p:nvSpPr>
        <p:spPr>
          <a:xfrm>
            <a:off x="8778529" y="4228774"/>
            <a:ext cx="2194536"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1"/>
                </a:solidFill>
              </a:rPr>
              <a:t>Reduce costs and inefficiencies</a:t>
            </a:r>
          </a:p>
        </p:txBody>
      </p:sp>
      <p:sp>
        <p:nvSpPr>
          <p:cNvPr id="32" name="Oval 31">
            <a:extLst>
              <a:ext uri="{FF2B5EF4-FFF2-40B4-BE49-F238E27FC236}">
                <a16:creationId xmlns:a16="http://schemas.microsoft.com/office/drawing/2014/main" id="{7EB468A5-316B-4583-9F17-643E54632ED0}"/>
              </a:ext>
            </a:extLst>
          </p:cNvPr>
          <p:cNvSpPr/>
          <p:nvPr/>
        </p:nvSpPr>
        <p:spPr bwMode="auto">
          <a:xfrm>
            <a:off x="1362920" y="1567993"/>
            <a:ext cx="2395513" cy="2395513"/>
          </a:xfrm>
          <a:prstGeom prst="ellipse">
            <a:avLst/>
          </a:prstGeom>
          <a:noFill/>
          <a:ln w="88900">
            <a:solidFill>
              <a:srgbClr val="89CB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34" name="Oval 33">
            <a:extLst>
              <a:ext uri="{FF2B5EF4-FFF2-40B4-BE49-F238E27FC236}">
                <a16:creationId xmlns:a16="http://schemas.microsoft.com/office/drawing/2014/main" id="{72759A62-FE63-4285-8451-B35E4EF2A257}"/>
              </a:ext>
            </a:extLst>
          </p:cNvPr>
          <p:cNvSpPr/>
          <p:nvPr/>
        </p:nvSpPr>
        <p:spPr bwMode="auto">
          <a:xfrm>
            <a:off x="5020480" y="1567993"/>
            <a:ext cx="2395513" cy="2395513"/>
          </a:xfrm>
          <a:prstGeom prst="ellipse">
            <a:avLst/>
          </a:prstGeom>
          <a:noFill/>
          <a:ln w="88900">
            <a:solidFill>
              <a:srgbClr val="89CB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EA3ADA4D-0551-4801-A4F3-68050E954165}"/>
              </a:ext>
            </a:extLst>
          </p:cNvPr>
          <p:cNvSpPr/>
          <p:nvPr/>
        </p:nvSpPr>
        <p:spPr bwMode="auto">
          <a:xfrm>
            <a:off x="8678042" y="1571905"/>
            <a:ext cx="2395513" cy="2395513"/>
          </a:xfrm>
          <a:prstGeom prst="ellipse">
            <a:avLst/>
          </a:prstGeom>
          <a:noFill/>
          <a:ln w="88900">
            <a:solidFill>
              <a:srgbClr val="89CB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3022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10.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1.xml><?xml version="1.0" encoding="utf-8"?>
<a:theme xmlns:a="http://schemas.openxmlformats.org/drawingml/2006/main" name="1_Office Theme">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3.xml><?xml version="1.0" encoding="utf-8"?>
<a:theme xmlns:a="http://schemas.openxmlformats.org/drawingml/2006/main" name="4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1.potx" id="{0EA7D435-389B-4196-94AA-45AC5F75885B}" vid="{34C47BA8-776F-4F5D-958E-FBDD8AA42ECA}"/>
    </a:ext>
  </a:extLst>
</a:theme>
</file>

<file path=ppt/theme/theme14.xml><?xml version="1.0" encoding="utf-8"?>
<a:theme xmlns:a="http://schemas.openxmlformats.org/drawingml/2006/main" name="Pro_Storybook_2018">
  <a:themeElements>
    <a:clrScheme name="Storybook">
      <a:dk1>
        <a:srgbClr val="555555"/>
      </a:dk1>
      <a:lt1>
        <a:srgbClr val="FFFFFF"/>
      </a:lt1>
      <a:dk2>
        <a:srgbClr val="2F2F2F"/>
      </a:dk2>
      <a:lt2>
        <a:srgbClr val="E6E6E6"/>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14">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5.xml><?xml version="1.0" encoding="utf-8"?>
<a:theme xmlns:a="http://schemas.openxmlformats.org/drawingml/2006/main" name="5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1.potx" id="{0EA7D435-389B-4196-94AA-45AC5F75885B}" vid="{34C47BA8-776F-4F5D-958E-FBDD8AA42ECA}"/>
    </a:ext>
  </a:extLst>
</a:theme>
</file>

<file path=ppt/theme/theme16.xml><?xml version="1.0" encoding="utf-8"?>
<a:theme xmlns:a="http://schemas.openxmlformats.org/drawingml/2006/main" name="1_Pro_Storybook_2018">
  <a:themeElements>
    <a:clrScheme name="Storybook">
      <a:dk1>
        <a:srgbClr val="555555"/>
      </a:dk1>
      <a:lt1>
        <a:srgbClr val="FFFFFF"/>
      </a:lt1>
      <a:dk2>
        <a:srgbClr val="2F2F2F"/>
      </a:dk2>
      <a:lt2>
        <a:srgbClr val="E6E6E6"/>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14">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7.xml><?xml version="1.0" encoding="utf-8"?>
<a:theme xmlns:a="http://schemas.openxmlformats.org/drawingml/2006/main" name="6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4.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9C87FCDA-2B9E-41B8-832B-3728CE63CD15}"/>
    </a:ext>
  </a:extLst>
</a:theme>
</file>

<file path=ppt/theme/theme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85433d0-483f-49cd-b915-acc06b67ba66">
      <Value>31</Value>
      <Value>29</Value>
      <Value>351</Value>
      <Value>435</Value>
      <Value>26</Value>
      <Value>634</Value>
      <Value>5</Value>
      <Value>21</Value>
      <Value>20</Value>
      <Value>374</Value>
    </TaxCatchAll>
    <_dlc_DocId xmlns="085433d0-483f-49cd-b915-acc06b67ba66">2FF6PXJWRXER-298597971-110</_dlc_DocId>
    <_dlc_DocIdUrl xmlns="085433d0-483f-49cd-b915-acc06b67ba66">
      <Url>https://concurrencyinc.sharepoint.com/sites/intranet/modernapp/_layouts/15/DocIdRedir.aspx?ID=2FF6PXJWRXER-298597971-110</Url>
      <Description>2FF6PXJWRXER-298597971-110</Description>
    </_dlc_DocIdUrl>
    <SharedWithUsers xmlns="085433d0-483f-49cd-b915-acc06b67ba66">
      <UserInfo>
        <DisplayName>Frank Blankertz</DisplayName>
        <AccountId>5823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8B778858CA134BABDF58A8755E741F" ma:contentTypeVersion="56" ma:contentTypeDescription="Create a new document." ma:contentTypeScope="" ma:versionID="bdfcf858be239d80381c1dedc7fffc8a">
  <xsd:schema xmlns:xsd="http://www.w3.org/2001/XMLSchema" xmlns:xs="http://www.w3.org/2001/XMLSchema" xmlns:p="http://schemas.microsoft.com/office/2006/metadata/properties" xmlns:ns2="085433d0-483f-49cd-b915-acc06b67ba66" xmlns:ns3="32e78425-5046-4ad0-aad7-699b19d51ee2" targetNamespace="http://schemas.microsoft.com/office/2006/metadata/properties" ma:root="true" ma:fieldsID="435c177cc4ddcc973b6f8bcf4c7be5c5" ns2:_="" ns3:_="">
    <xsd:import namespace="085433d0-483f-49cd-b915-acc06b67ba66"/>
    <xsd:import namespace="32e78425-5046-4ad0-aad7-699b19d51ee2"/>
    <xsd:element name="properties">
      <xsd:complexType>
        <xsd:sequence>
          <xsd:element name="documentManagement">
            <xsd:complexType>
              <xsd:all>
                <xsd:element ref="ns2:_dlc_DocId" minOccurs="0"/>
                <xsd:element ref="ns2:_dlc_DocIdUrl" minOccurs="0"/>
                <xsd:element ref="ns2:_dlc_DocIdPersistId" minOccurs="0"/>
                <xsd:element ref="ns2:TaxCatchAll" minOccurs="0"/>
                <xsd:element ref="ns2:TaxCatchAllLabel" minOccurs="0"/>
                <xsd:element ref="ns2:SharedWithUsers" minOccurs="0"/>
                <xsd:element ref="ns2:SharedWithDetails"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433d0-483f-49cd-b915-acc06b67ba6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1" nillable="true" ma:displayName="Taxonomy Catch All Column" ma:hidden="true" ma:list="{40ca2f15-f63e-406e-b42f-326d5ceb8be9}" ma:internalName="TaxCatchAll" ma:showField="CatchAllData" ma:web="085433d0-483f-49cd-b915-acc06b67ba66">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40ca2f15-f63e-406e-b42f-326d5ceb8be9}" ma:internalName="TaxCatchAllLabel" ma:readOnly="true" ma:showField="CatchAllDataLabel" ma:web="085433d0-483f-49cd-b915-acc06b67ba66">
      <xsd:complexType>
        <xsd:complexContent>
          <xsd:extension base="dms:MultiChoiceLookup">
            <xsd:sequence>
              <xsd:element name="Value" type="dms:Lookup" maxOccurs="unbounded" minOccurs="0" nillable="true"/>
            </xsd:sequence>
          </xsd:extension>
        </xsd:complexContent>
      </xsd:complex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e78425-5046-4ad0-aad7-699b19d51ee2"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A0A2481-C555-4898-8BC1-D1154FF9C43E}">
  <ds:schemaRefs>
    <ds:schemaRef ds:uri="http://schemas.microsoft.com/sharepoint/v3/contenttype/forms"/>
  </ds:schemaRefs>
</ds:datastoreItem>
</file>

<file path=customXml/itemProps2.xml><?xml version="1.0" encoding="utf-8"?>
<ds:datastoreItem xmlns:ds="http://schemas.openxmlformats.org/officeDocument/2006/customXml" ds:itemID="{884C77A9-2765-469B-85BE-BD152C4ECDFB}">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32e78425-5046-4ad0-aad7-699b19d51ee2"/>
    <ds:schemaRef ds:uri="085433d0-483f-49cd-b915-acc06b67ba66"/>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E33D469-0A56-400D-AC45-E9E3332F8C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5433d0-483f-49cd-b915-acc06b67ba66"/>
    <ds:schemaRef ds:uri="32e78425-5046-4ad0-aad7-699b19d51e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D6C858C-3DDC-4FEB-ADD8-2DC9EF1DBBE8}">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0</TotalTime>
  <Words>4085</Words>
  <Application>Microsoft Office PowerPoint</Application>
  <PresentationFormat>Custom</PresentationFormat>
  <Paragraphs>686</Paragraphs>
  <Slides>36</Slides>
  <Notes>34</Notes>
  <HiddenSlides>1</HiddenSlides>
  <MMClips>0</MMClips>
  <ScaleCrop>false</ScaleCrop>
  <HeadingPairs>
    <vt:vector size="8" baseType="variant">
      <vt:variant>
        <vt:lpstr>Fonts Used</vt:lpstr>
      </vt:variant>
      <vt:variant>
        <vt:i4>14</vt:i4>
      </vt:variant>
      <vt:variant>
        <vt:lpstr>Theme</vt:lpstr>
      </vt:variant>
      <vt:variant>
        <vt:i4>17</vt:i4>
      </vt:variant>
      <vt:variant>
        <vt:lpstr>Embedded OLE Servers</vt:lpstr>
      </vt:variant>
      <vt:variant>
        <vt:i4>1</vt:i4>
      </vt:variant>
      <vt:variant>
        <vt:lpstr>Slide Titles</vt:lpstr>
      </vt:variant>
      <vt:variant>
        <vt:i4>36</vt:i4>
      </vt:variant>
    </vt:vector>
  </HeadingPairs>
  <TitlesOfParts>
    <vt:vector size="68" baseType="lpstr">
      <vt:lpstr>ＭＳ Ｐゴシック</vt:lpstr>
      <vt:lpstr>Arial</vt:lpstr>
      <vt:lpstr>Arial Unicode MS</vt:lpstr>
      <vt:lpstr>Calibri</vt:lpstr>
      <vt:lpstr>Consolas</vt:lpstr>
      <vt:lpstr>Courier New</vt:lpstr>
      <vt:lpstr>Segoe MDL2 Assets</vt:lpstr>
      <vt:lpstr>Segoe Pro</vt:lpstr>
      <vt:lpstr>Segoe UI</vt:lpstr>
      <vt:lpstr>Segoe UI Black</vt:lpstr>
      <vt:lpstr>Segoe UI Light</vt:lpstr>
      <vt:lpstr>Segoe UI Semibold</vt:lpstr>
      <vt:lpstr>Segoe UI Semilight</vt:lpstr>
      <vt:lpstr>Wingdings</vt:lpstr>
      <vt:lpstr>1_5-30701_Cortana_Analytics_Workshop_2015_Template</vt:lpstr>
      <vt:lpstr>COLOR TEMPLATE</vt:lpstr>
      <vt:lpstr>2_5-30701_Cortana_Analytics_Workshop_2015_Template</vt:lpstr>
      <vt:lpstr>2_COLOR TEMPLATE</vt:lpstr>
      <vt:lpstr>WHITE TEMPLATE</vt:lpstr>
      <vt:lpstr>1_COLOR TEMPLATE</vt:lpstr>
      <vt:lpstr>1_WHITE TEMPLATE</vt:lpstr>
      <vt:lpstr>2_WHITE TEMPLATE</vt:lpstr>
      <vt:lpstr>2_Windows Server</vt:lpstr>
      <vt:lpstr>3_WHITE TEMPLATE</vt:lpstr>
      <vt:lpstr>1_Office Theme</vt:lpstr>
      <vt:lpstr>5-30721_Build_2016_Template_Light</vt:lpstr>
      <vt:lpstr>4_WHITE TEMPLATE</vt:lpstr>
      <vt:lpstr>Pro_Storybook_2018</vt:lpstr>
      <vt:lpstr>5_WHITE TEMPLATE</vt:lpstr>
      <vt:lpstr>1_Pro_Storybook_2018</vt:lpstr>
      <vt:lpstr>6_WHITE TEMPLATE</vt:lpstr>
      <vt:lpstr>Image</vt:lpstr>
      <vt:lpstr>Windows IoT Core </vt:lpstr>
      <vt:lpstr>Windows IoT Core</vt:lpstr>
      <vt:lpstr>Windows IoT  Core</vt:lpstr>
      <vt:lpstr>Logistics</vt:lpstr>
      <vt:lpstr>Topics Covered</vt:lpstr>
      <vt:lpstr>PowerPoint Presentation</vt:lpstr>
      <vt:lpstr>The Internet of Things cuts across industries</vt:lpstr>
      <vt:lpstr>The Internet of Things opportunity </vt:lpstr>
      <vt:lpstr>Modern business imperatives</vt:lpstr>
      <vt:lpstr>Digital Transformation</vt:lpstr>
      <vt:lpstr>Digital Transformation</vt:lpstr>
      <vt:lpstr>Windows and Versions</vt:lpstr>
      <vt:lpstr>PowerPoint Presentation</vt:lpstr>
      <vt:lpstr>PowerPoint Presentation</vt:lpstr>
      <vt:lpstr>Windows 10 for your Internet of Things</vt:lpstr>
      <vt:lpstr>Windows 10 IoT Benefits</vt:lpstr>
      <vt:lpstr>Security is our #1 focus</vt:lpstr>
      <vt:lpstr>Partnering for the best IoT security</vt:lpstr>
      <vt:lpstr>Compliance certifications</vt:lpstr>
      <vt:lpstr>Windows 10 IoT editions</vt:lpstr>
      <vt:lpstr>Windows 10 IoT editions comparison*</vt:lpstr>
      <vt:lpstr>IoT Data Flow</vt:lpstr>
      <vt:lpstr>IoT Data Flow</vt:lpstr>
      <vt:lpstr>IoT projects are still complex</vt:lpstr>
      <vt:lpstr>PowerPoint Presentation</vt:lpstr>
      <vt:lpstr>PowerPoint Presentation</vt:lpstr>
      <vt:lpstr>PowerPoint Presentation</vt:lpstr>
      <vt:lpstr>PowerPoint Presentation</vt:lpstr>
      <vt:lpstr>Microsoft IoT provides security from edge to cloud</vt:lpstr>
      <vt:lpstr>Customer IoT Solution Journey</vt:lpstr>
      <vt:lpstr>Build  Building a Windows device is as easy as building an app</vt:lpstr>
      <vt:lpstr>Connect  Bringing the Intelligent Edge to the Intelligent Cloud for a complete solution </vt:lpstr>
      <vt:lpstr>Scale  Enabling OEMs to quickly scale while keeping devices updated and secure</vt:lpstr>
      <vt:lpstr>Operate  Doing the hard work so our customers can focus on value generation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Technical Deck</dc:title>
  <dc:subject/>
  <dc:creator/>
  <cp:keywords/>
  <dc:description/>
  <cp:lastModifiedBy/>
  <cp:revision>2</cp:revision>
  <dcterms:created xsi:type="dcterms:W3CDTF">2015-09-30T21:47:00Z</dcterms:created>
  <dcterms:modified xsi:type="dcterms:W3CDTF">2018-11-27T21:26:16Z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0x0101005D8B778858CA134BABDF58A8755E741F</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435;#technical presentations|83a894cf-702b-47fc-aba5-41bd10dc1e75;#351;#feedback requests|00ce1828-98a3-430e-af54-eda270e1be04</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SMSGTags">
    <vt:lpwstr/>
  </property>
  <property fmtid="{D5CDD505-2E9C-101B-9397-08002B2CF9AE}" pid="18" name="Products">
    <vt:lpwstr>26;#Microsoft Azure|669a3112-5edf-444b-a003-630063601f07;#634;#Cortana|9ddf2d0d-10f8-4f45-a03c-9a1a5aa2df6a</vt:lpwstr>
  </property>
  <property fmtid="{D5CDD505-2E9C-101B-9397-08002B2CF9AE}" pid="19" name="_dlc_DocIdItemGuid">
    <vt:lpwstr>bc7ee286-23b4-4184-ae4a-f9ab50b327e9</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y fmtid="{D5CDD505-2E9C-101B-9397-08002B2CF9AE}" pid="42" name="SharedWithUsers">
    <vt:lpwstr>5823;#Frank Blankertz</vt:lpwstr>
  </property>
</Properties>
</file>